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2BC602-9AED-443A-A304-BC82CCB2CE89}">
  <a:tblStyle styleId="{F12BC602-9AED-443A-A304-BC82CCB2CE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066287423_1_2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066287423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066287423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066287423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066287423_1_2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066287423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066287423_1_3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066287423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066287423_1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066287423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066287423_1_3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066287423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066287423_1_3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066287423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066287423_1_3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066287423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066287423_1_3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066287423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b066287423_1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b066287423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066287423_1_3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066287423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066287423_1_4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066287423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066287423_1_4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066287423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066287423_1_4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066287423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066287423_1_4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066287423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066287423_1_4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066287423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07cb79133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07cb7913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07cb79133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07cb791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07cb79133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07cb791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07cb79133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07cb791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066287423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06628742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07cb79133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b07cb7913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07cb79133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07cb7913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07cb79133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07cb7913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07cb79133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07cb7913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07cb79133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b07cb7913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07cb79133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07cb7913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07cb79133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07cb791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07cb79133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07cb791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07cb79133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07cb7913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07cb79133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07cb791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07cb79133_0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07cb7913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b07cb79133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b07cb7913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07cb79133_0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07cb7913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07cb79133_0_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07cb791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07cb79133_0_2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07cb791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07cb79133_0_2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b07cb791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066287423_1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06628742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066287423_1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066287423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066287423_1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066287423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066287423_1_1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066287423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066287423_1_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066287423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8.png"/><Relationship Id="rId13" Type="http://schemas.openxmlformats.org/officeDocument/2006/relationships/image" Target="../media/image4.png"/><Relationship Id="rId12"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9.png"/><Relationship Id="rId15" Type="http://schemas.openxmlformats.org/officeDocument/2006/relationships/slide" Target="/ppt/slides/slide3.xml"/><Relationship Id="rId1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slide" Target="/ppt/slid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slide" Target="/ppt/slid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slide" Target="/ppt/slid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slide" Target="/ppt/slid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slide" Target="/ppt/slid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slide" Target="/ppt/slid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slide" Target="/ppt/slid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slide" Target="/ppt/slid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slide" Target="/ppt/slid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slide" Target="/ppt/slid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slide" Target="/ppt/slid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slide" Target="/ppt/slid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slide" Target="/ppt/slid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slide" Target="/ppt/slid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slide" Target="/ppt/slid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slide" Target="/ppt/slid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slide" Target="/ppt/slides/slide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slide" Target="/ppt/slides/slide3.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slide" Target="/ppt/slides/slide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1" Type="http://schemas.openxmlformats.org/officeDocument/2006/relationships/slide" Target="/ppt/slides/slide19.xml"/><Relationship Id="rId10" Type="http://schemas.openxmlformats.org/officeDocument/2006/relationships/slide" Target="/ppt/slides/slide14.xml"/><Relationship Id="rId13" Type="http://schemas.openxmlformats.org/officeDocument/2006/relationships/slide" Target="/ppt/slides/slide26.xml"/><Relationship Id="rId12" Type="http://schemas.openxmlformats.org/officeDocument/2006/relationships/slide" Target="/ppt/slides/slide25.xml"/><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3.xml"/><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1.xml"/><Relationship Id="rId8" Type="http://schemas.openxmlformats.org/officeDocument/2006/relationships/slide" Target="/ppt/slides/slide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slide" Target="/ppt/slides/slide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slide" Target="/ppt/slides/slide3.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slide" Target="/ppt/slides/slide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slide" Target="/ppt/slides/slide3.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slide" Target="/ppt/slides/slide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slide" Target="/ppt/slides/slide3.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slide" Target="/ppt/slides/slide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slide" Target="/ppt/slides/slide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slide" Target="/ppt/slides/slide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slide" Target="/ppt/slides/slide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slide" Target="/ppt/slid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slide" Target="/ppt/slides/slide3.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slide" Target="/ppt/slides/slide3.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slide" Target="/ppt/slides/slide3.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slide" Target="/ppt/slides/slide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slide" Target="/ppt/slides/slide3.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slide" Target="/ppt/slides/slide3.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slide" Target="/ppt/slid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slide" Target="/ppt/slid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slide" Target="/ppt/slid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125" y="0"/>
            <a:ext cx="2442600" cy="5158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3"/>
          <p:cNvPicPr preferRelativeResize="0"/>
          <p:nvPr/>
        </p:nvPicPr>
        <p:blipFill>
          <a:blip r:embed="rId3">
            <a:alphaModFix/>
          </a:blip>
          <a:stretch>
            <a:fillRect/>
          </a:stretch>
        </p:blipFill>
        <p:spPr>
          <a:xfrm>
            <a:off x="52125" y="232022"/>
            <a:ext cx="2338602" cy="2339727"/>
          </a:xfrm>
          <a:prstGeom prst="rect">
            <a:avLst/>
          </a:prstGeom>
          <a:noFill/>
          <a:ln>
            <a:noFill/>
          </a:ln>
        </p:spPr>
      </p:pic>
      <p:sp>
        <p:nvSpPr>
          <p:cNvPr id="87" name="Google Shape;87;p13"/>
          <p:cNvSpPr txBox="1"/>
          <p:nvPr>
            <p:ph type="ctrTitle"/>
          </p:nvPr>
        </p:nvSpPr>
        <p:spPr>
          <a:xfrm>
            <a:off x="2653480" y="2387675"/>
            <a:ext cx="576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DMS</a:t>
            </a:r>
            <a:r>
              <a:rPr lang="en" sz="2400"/>
              <a:t> Inventory Management System</a:t>
            </a:r>
            <a:endParaRPr sz="2400"/>
          </a:p>
        </p:txBody>
      </p:sp>
      <p:sp>
        <p:nvSpPr>
          <p:cNvPr id="88" name="Google Shape;88;p13"/>
          <p:cNvSpPr txBox="1"/>
          <p:nvPr>
            <p:ph idx="1" type="subTitle"/>
          </p:nvPr>
        </p:nvSpPr>
        <p:spPr>
          <a:xfrm>
            <a:off x="2653475" y="3841852"/>
            <a:ext cx="5762100" cy="3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Submitted in the partial fulfillment for the Semester-V Mini-Project</a:t>
            </a:r>
            <a:endParaRPr sz="1500"/>
          </a:p>
        </p:txBody>
      </p:sp>
      <p:sp>
        <p:nvSpPr>
          <p:cNvPr id="89" name="Google Shape;89;p13"/>
          <p:cNvSpPr txBox="1"/>
          <p:nvPr/>
        </p:nvSpPr>
        <p:spPr>
          <a:xfrm>
            <a:off x="2501075" y="1036025"/>
            <a:ext cx="57621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lt1"/>
                </a:solidFill>
                <a:latin typeface="Roboto"/>
                <a:ea typeface="Roboto"/>
                <a:cs typeface="Roboto"/>
                <a:sym typeface="Roboto"/>
              </a:rPr>
              <a:t>Master of Computer Applications</a:t>
            </a:r>
            <a:endParaRPr sz="2900">
              <a:solidFill>
                <a:schemeClr val="lt1"/>
              </a:solidFill>
              <a:latin typeface="Roboto"/>
              <a:ea typeface="Roboto"/>
              <a:cs typeface="Roboto"/>
              <a:sym typeface="Roboto"/>
            </a:endParaRPr>
          </a:p>
          <a:p>
            <a:pPr indent="0" lvl="0" marL="0" rtl="0" algn="ctr">
              <a:spcBef>
                <a:spcPts val="0"/>
              </a:spcBef>
              <a:spcAft>
                <a:spcPts val="0"/>
              </a:spcAft>
              <a:buNone/>
            </a:pPr>
            <a:r>
              <a:rPr lang="en" sz="2900">
                <a:solidFill>
                  <a:schemeClr val="lt1"/>
                </a:solidFill>
                <a:latin typeface="Roboto"/>
                <a:ea typeface="Roboto"/>
                <a:cs typeface="Roboto"/>
                <a:sym typeface="Roboto"/>
              </a:rPr>
              <a:t>[Batch 2019-2021]</a:t>
            </a:r>
            <a:endParaRPr sz="2900">
              <a:solidFill>
                <a:schemeClr val="lt1"/>
              </a:solidFill>
              <a:latin typeface="Roboto"/>
              <a:ea typeface="Roboto"/>
              <a:cs typeface="Roboto"/>
              <a:sym typeface="Roboto"/>
            </a:endParaRPr>
          </a:p>
        </p:txBody>
      </p:sp>
      <p:cxnSp>
        <p:nvCxnSpPr>
          <p:cNvPr id="90" name="Google Shape;90;p13"/>
          <p:cNvCxnSpPr/>
          <p:nvPr/>
        </p:nvCxnSpPr>
        <p:spPr>
          <a:xfrm>
            <a:off x="2653475" y="2161800"/>
            <a:ext cx="5762100" cy="0"/>
          </a:xfrm>
          <a:prstGeom prst="straightConnector1">
            <a:avLst/>
          </a:prstGeom>
          <a:noFill/>
          <a:ln cap="flat" cmpd="sng" w="28575">
            <a:solidFill>
              <a:srgbClr val="FFFFFF"/>
            </a:solidFill>
            <a:prstDash val="solid"/>
            <a:round/>
            <a:headEnd len="med" w="med" type="none"/>
            <a:tailEnd len="med" w="med" type="none"/>
          </a:ln>
        </p:spPr>
      </p:cxnSp>
      <p:sp>
        <p:nvSpPr>
          <p:cNvPr id="91" name="Google Shape;91;p13"/>
          <p:cNvSpPr txBox="1"/>
          <p:nvPr/>
        </p:nvSpPr>
        <p:spPr>
          <a:xfrm>
            <a:off x="2695500" y="3143525"/>
            <a:ext cx="57621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Technology: Python Django</a:t>
            </a:r>
            <a:endParaRPr b="1">
              <a:solidFill>
                <a:srgbClr val="FFFFFF"/>
              </a:solidFill>
              <a:latin typeface="Roboto"/>
              <a:ea typeface="Roboto"/>
              <a:cs typeface="Roboto"/>
              <a:sym typeface="Roboto"/>
            </a:endParaRPr>
          </a:p>
        </p:txBody>
      </p:sp>
      <p:cxnSp>
        <p:nvCxnSpPr>
          <p:cNvPr id="92" name="Google Shape;92;p13"/>
          <p:cNvCxnSpPr/>
          <p:nvPr/>
        </p:nvCxnSpPr>
        <p:spPr>
          <a:xfrm>
            <a:off x="2653475" y="3762000"/>
            <a:ext cx="5762100" cy="0"/>
          </a:xfrm>
          <a:prstGeom prst="straightConnector1">
            <a:avLst/>
          </a:prstGeom>
          <a:noFill/>
          <a:ln cap="flat" cmpd="sng" w="28575">
            <a:solidFill>
              <a:srgbClr val="FFFFFF"/>
            </a:solidFill>
            <a:prstDash val="solid"/>
            <a:round/>
            <a:headEnd len="med" w="med" type="none"/>
            <a:tailEnd len="med" w="med" type="none"/>
          </a:ln>
        </p:spPr>
      </p:cxnSp>
      <p:sp>
        <p:nvSpPr>
          <p:cNvPr id="93" name="Google Shape;93;p13"/>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94" name="Google Shape;94;p13"/>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sp>
        <p:nvSpPr>
          <p:cNvPr id="95" name="Google Shape;95;p13"/>
          <p:cNvSpPr txBox="1"/>
          <p:nvPr/>
        </p:nvSpPr>
        <p:spPr>
          <a:xfrm>
            <a:off x="2653475" y="4150250"/>
            <a:ext cx="5762100" cy="3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rPr>
              <a:t>Project Guide: Dr. Hetal Thaker</a:t>
            </a:r>
            <a:endParaRPr b="1" sz="15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Technologies</a:t>
            </a:r>
            <a:endParaRPr/>
          </a:p>
        </p:txBody>
      </p:sp>
      <p:cxnSp>
        <p:nvCxnSpPr>
          <p:cNvPr id="238" name="Google Shape;238;p22"/>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239" name="Google Shape;239;p22"/>
          <p:cNvGrpSpPr/>
          <p:nvPr/>
        </p:nvGrpSpPr>
        <p:grpSpPr>
          <a:xfrm>
            <a:off x="-4650" y="4600200"/>
            <a:ext cx="9153300" cy="563800"/>
            <a:chOff x="125" y="4600200"/>
            <a:chExt cx="9153300" cy="563800"/>
          </a:xfrm>
        </p:grpSpPr>
        <p:sp>
          <p:nvSpPr>
            <p:cNvPr id="240" name="Google Shape;240;p22"/>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241" name="Google Shape;241;p22"/>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242" name="Google Shape;242;p22"/>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243" name="Google Shape;243;p22"/>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244" name="Google Shape;244;p22"/>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pic>
        <p:nvPicPr>
          <p:cNvPr id="245" name="Google Shape;245;p22"/>
          <p:cNvPicPr preferRelativeResize="0"/>
          <p:nvPr/>
        </p:nvPicPr>
        <p:blipFill>
          <a:blip r:embed="rId3">
            <a:alphaModFix/>
          </a:blip>
          <a:stretch>
            <a:fillRect/>
          </a:stretch>
        </p:blipFill>
        <p:spPr>
          <a:xfrm>
            <a:off x="270425" y="1220176"/>
            <a:ext cx="1831599" cy="713500"/>
          </a:xfrm>
          <a:prstGeom prst="rect">
            <a:avLst/>
          </a:prstGeom>
          <a:noFill/>
          <a:ln>
            <a:noFill/>
          </a:ln>
        </p:spPr>
      </p:pic>
      <p:pic>
        <p:nvPicPr>
          <p:cNvPr id="246" name="Google Shape;246;p22"/>
          <p:cNvPicPr preferRelativeResize="0"/>
          <p:nvPr/>
        </p:nvPicPr>
        <p:blipFill>
          <a:blip r:embed="rId4">
            <a:alphaModFix/>
          </a:blip>
          <a:stretch>
            <a:fillRect/>
          </a:stretch>
        </p:blipFill>
        <p:spPr>
          <a:xfrm>
            <a:off x="3125914" y="2219195"/>
            <a:ext cx="2305648" cy="563800"/>
          </a:xfrm>
          <a:prstGeom prst="rect">
            <a:avLst/>
          </a:prstGeom>
          <a:noFill/>
          <a:ln>
            <a:noFill/>
          </a:ln>
        </p:spPr>
      </p:pic>
      <p:pic>
        <p:nvPicPr>
          <p:cNvPr id="247" name="Google Shape;247;p22"/>
          <p:cNvPicPr preferRelativeResize="0"/>
          <p:nvPr/>
        </p:nvPicPr>
        <p:blipFill>
          <a:blip r:embed="rId5">
            <a:alphaModFix/>
          </a:blip>
          <a:stretch>
            <a:fillRect/>
          </a:stretch>
        </p:blipFill>
        <p:spPr>
          <a:xfrm>
            <a:off x="2102025" y="1067775"/>
            <a:ext cx="1688926" cy="950050"/>
          </a:xfrm>
          <a:prstGeom prst="rect">
            <a:avLst/>
          </a:prstGeom>
          <a:noFill/>
          <a:ln>
            <a:noFill/>
          </a:ln>
        </p:spPr>
      </p:pic>
      <p:pic>
        <p:nvPicPr>
          <p:cNvPr id="248" name="Google Shape;248;p22"/>
          <p:cNvPicPr preferRelativeResize="0"/>
          <p:nvPr/>
        </p:nvPicPr>
        <p:blipFill>
          <a:blip r:embed="rId6">
            <a:alphaModFix/>
          </a:blip>
          <a:stretch>
            <a:fillRect/>
          </a:stretch>
        </p:blipFill>
        <p:spPr>
          <a:xfrm>
            <a:off x="4579223" y="3023186"/>
            <a:ext cx="1244436" cy="1137425"/>
          </a:xfrm>
          <a:prstGeom prst="rect">
            <a:avLst/>
          </a:prstGeom>
          <a:noFill/>
          <a:ln>
            <a:noFill/>
          </a:ln>
        </p:spPr>
      </p:pic>
      <p:pic>
        <p:nvPicPr>
          <p:cNvPr id="249" name="Google Shape;249;p22"/>
          <p:cNvPicPr preferRelativeResize="0"/>
          <p:nvPr/>
        </p:nvPicPr>
        <p:blipFill>
          <a:blip r:embed="rId7">
            <a:alphaModFix/>
          </a:blip>
          <a:stretch>
            <a:fillRect/>
          </a:stretch>
        </p:blipFill>
        <p:spPr>
          <a:xfrm>
            <a:off x="3972685" y="1360127"/>
            <a:ext cx="1831600" cy="542696"/>
          </a:xfrm>
          <a:prstGeom prst="rect">
            <a:avLst/>
          </a:prstGeom>
          <a:noFill/>
          <a:ln>
            <a:noFill/>
          </a:ln>
        </p:spPr>
      </p:pic>
      <p:pic>
        <p:nvPicPr>
          <p:cNvPr id="250" name="Google Shape;250;p22"/>
          <p:cNvPicPr preferRelativeResize="0"/>
          <p:nvPr/>
        </p:nvPicPr>
        <p:blipFill>
          <a:blip r:embed="rId8">
            <a:alphaModFix/>
          </a:blip>
          <a:stretch>
            <a:fillRect/>
          </a:stretch>
        </p:blipFill>
        <p:spPr>
          <a:xfrm>
            <a:off x="6355501" y="1096000"/>
            <a:ext cx="1056700" cy="1056700"/>
          </a:xfrm>
          <a:prstGeom prst="rect">
            <a:avLst/>
          </a:prstGeom>
          <a:noFill/>
          <a:ln>
            <a:noFill/>
          </a:ln>
        </p:spPr>
      </p:pic>
      <p:pic>
        <p:nvPicPr>
          <p:cNvPr id="251" name="Google Shape;251;p22"/>
          <p:cNvPicPr preferRelativeResize="0"/>
          <p:nvPr/>
        </p:nvPicPr>
        <p:blipFill>
          <a:blip r:embed="rId9">
            <a:alphaModFix/>
          </a:blip>
          <a:stretch>
            <a:fillRect/>
          </a:stretch>
        </p:blipFill>
        <p:spPr>
          <a:xfrm>
            <a:off x="4094186" y="1005623"/>
            <a:ext cx="6902824" cy="2920975"/>
          </a:xfrm>
          <a:prstGeom prst="rect">
            <a:avLst/>
          </a:prstGeom>
          <a:noFill/>
          <a:ln>
            <a:noFill/>
          </a:ln>
        </p:spPr>
      </p:pic>
      <p:pic>
        <p:nvPicPr>
          <p:cNvPr id="252" name="Google Shape;252;p22"/>
          <p:cNvPicPr preferRelativeResize="0"/>
          <p:nvPr/>
        </p:nvPicPr>
        <p:blipFill>
          <a:blip r:embed="rId10">
            <a:alphaModFix/>
          </a:blip>
          <a:stretch>
            <a:fillRect/>
          </a:stretch>
        </p:blipFill>
        <p:spPr>
          <a:xfrm>
            <a:off x="670638" y="1951716"/>
            <a:ext cx="1831600" cy="1240068"/>
          </a:xfrm>
          <a:prstGeom prst="rect">
            <a:avLst/>
          </a:prstGeom>
          <a:noFill/>
          <a:ln>
            <a:noFill/>
          </a:ln>
        </p:spPr>
      </p:pic>
      <p:pic>
        <p:nvPicPr>
          <p:cNvPr id="253" name="Google Shape;253;p22"/>
          <p:cNvPicPr preferRelativeResize="0"/>
          <p:nvPr/>
        </p:nvPicPr>
        <p:blipFill>
          <a:blip r:embed="rId11">
            <a:alphaModFix/>
          </a:blip>
          <a:stretch>
            <a:fillRect/>
          </a:stretch>
        </p:blipFill>
        <p:spPr>
          <a:xfrm>
            <a:off x="6008838" y="3710299"/>
            <a:ext cx="2305626" cy="694077"/>
          </a:xfrm>
          <a:prstGeom prst="rect">
            <a:avLst/>
          </a:prstGeom>
          <a:noFill/>
          <a:ln>
            <a:noFill/>
          </a:ln>
        </p:spPr>
      </p:pic>
      <p:pic>
        <p:nvPicPr>
          <p:cNvPr id="254" name="Google Shape;254;p22"/>
          <p:cNvPicPr preferRelativeResize="0"/>
          <p:nvPr/>
        </p:nvPicPr>
        <p:blipFill>
          <a:blip r:embed="rId12">
            <a:alphaModFix/>
          </a:blip>
          <a:stretch>
            <a:fillRect/>
          </a:stretch>
        </p:blipFill>
        <p:spPr>
          <a:xfrm>
            <a:off x="311710" y="3343150"/>
            <a:ext cx="2822380" cy="1137425"/>
          </a:xfrm>
          <a:prstGeom prst="rect">
            <a:avLst/>
          </a:prstGeom>
          <a:noFill/>
          <a:ln>
            <a:noFill/>
          </a:ln>
        </p:spPr>
      </p:pic>
      <p:sp>
        <p:nvSpPr>
          <p:cNvPr id="255" name="Google Shape;255;p22"/>
          <p:cNvSpPr/>
          <p:nvPr/>
        </p:nvSpPr>
        <p:spPr>
          <a:xfrm>
            <a:off x="8655300" y="-26750"/>
            <a:ext cx="5025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2"/>
          <p:cNvPicPr preferRelativeResize="0"/>
          <p:nvPr/>
        </p:nvPicPr>
        <p:blipFill>
          <a:blip r:embed="rId13">
            <a:alphaModFix/>
          </a:blip>
          <a:stretch>
            <a:fillRect/>
          </a:stretch>
        </p:blipFill>
        <p:spPr>
          <a:xfrm>
            <a:off x="7091175" y="3006145"/>
            <a:ext cx="1831599" cy="740611"/>
          </a:xfrm>
          <a:prstGeom prst="rect">
            <a:avLst/>
          </a:prstGeom>
          <a:noFill/>
          <a:ln>
            <a:noFill/>
          </a:ln>
        </p:spPr>
      </p:pic>
      <p:pic>
        <p:nvPicPr>
          <p:cNvPr id="257" name="Google Shape;257;p22"/>
          <p:cNvPicPr preferRelativeResize="0"/>
          <p:nvPr/>
        </p:nvPicPr>
        <p:blipFill>
          <a:blip r:embed="rId14">
            <a:alphaModFix/>
          </a:blip>
          <a:stretch>
            <a:fillRect/>
          </a:stretch>
        </p:blipFill>
        <p:spPr>
          <a:xfrm>
            <a:off x="3016088" y="3227107"/>
            <a:ext cx="1244425" cy="519636"/>
          </a:xfrm>
          <a:prstGeom prst="rect">
            <a:avLst/>
          </a:prstGeom>
          <a:noFill/>
          <a:ln>
            <a:noFill/>
          </a:ln>
        </p:spPr>
      </p:pic>
      <p:sp>
        <p:nvSpPr>
          <p:cNvPr id="258" name="Google Shape;258;p22"/>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15"/>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Existing System</a:t>
            </a:r>
            <a:endParaRPr/>
          </a:p>
        </p:txBody>
      </p:sp>
      <p:cxnSp>
        <p:nvCxnSpPr>
          <p:cNvPr id="264" name="Google Shape;264;p23"/>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265" name="Google Shape;265;p23"/>
          <p:cNvGrpSpPr/>
          <p:nvPr/>
        </p:nvGrpSpPr>
        <p:grpSpPr>
          <a:xfrm>
            <a:off x="-4650" y="4600200"/>
            <a:ext cx="9153300" cy="563800"/>
            <a:chOff x="125" y="4600200"/>
            <a:chExt cx="9153300" cy="563800"/>
          </a:xfrm>
        </p:grpSpPr>
        <p:sp>
          <p:nvSpPr>
            <p:cNvPr id="266" name="Google Shape;266;p23"/>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267" name="Google Shape;267;p23"/>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268" name="Google Shape;268;p23"/>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269" name="Google Shape;269;p23"/>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270" name="Google Shape;270;p23"/>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271" name="Google Shape;271;p23"/>
          <p:cNvSpPr/>
          <p:nvPr/>
        </p:nvSpPr>
        <p:spPr>
          <a:xfrm>
            <a:off x="8655300" y="-26750"/>
            <a:ext cx="5025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txBox="1"/>
          <p:nvPr/>
        </p:nvSpPr>
        <p:spPr>
          <a:xfrm>
            <a:off x="311700" y="1071750"/>
            <a:ext cx="83436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t>There are many billing system like zoho, vyaparapp, justbilling, retailcore, Anapurna </a:t>
            </a:r>
            <a:r>
              <a:rPr lang="en" sz="1500"/>
              <a:t>Supermarket</a:t>
            </a:r>
            <a:r>
              <a:rPr lang="en" sz="1500"/>
              <a:t>, etc. Some of applications works Online or Offline standalone applications. Many system are just for specific purpose, supports only stock management and billings, While some of system also gives statistical information and analysis of stock with profit/loss, and to track customers buying analysis, and many more.</a:t>
            </a:r>
            <a:endParaRPr sz="1500"/>
          </a:p>
        </p:txBody>
      </p:sp>
      <p:sp>
        <p:nvSpPr>
          <p:cNvPr id="273" name="Google Shape;273;p23"/>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Targeted Users</a:t>
            </a:r>
            <a:endParaRPr/>
          </a:p>
        </p:txBody>
      </p:sp>
      <p:cxnSp>
        <p:nvCxnSpPr>
          <p:cNvPr id="279" name="Google Shape;279;p24"/>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280" name="Google Shape;280;p24"/>
          <p:cNvGrpSpPr/>
          <p:nvPr/>
        </p:nvGrpSpPr>
        <p:grpSpPr>
          <a:xfrm>
            <a:off x="-4650" y="4600200"/>
            <a:ext cx="9153300" cy="563800"/>
            <a:chOff x="125" y="4600200"/>
            <a:chExt cx="9153300" cy="563800"/>
          </a:xfrm>
        </p:grpSpPr>
        <p:sp>
          <p:nvSpPr>
            <p:cNvPr id="281" name="Google Shape;281;p24"/>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282" name="Google Shape;282;p24"/>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283" name="Google Shape;283;p24"/>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284" name="Google Shape;284;p24"/>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285" name="Google Shape;285;p24"/>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286" name="Google Shape;286;p24"/>
          <p:cNvSpPr/>
          <p:nvPr/>
        </p:nvSpPr>
        <p:spPr>
          <a:xfrm>
            <a:off x="8655300" y="-26750"/>
            <a:ext cx="5025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txBox="1"/>
          <p:nvPr/>
        </p:nvSpPr>
        <p:spPr>
          <a:xfrm>
            <a:off x="311700" y="1071750"/>
            <a:ext cx="83436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t>Targeted users are any small or large scale business/organization, which covers all sports store, supermart, gift and home-decor shop, book store, stationery, hardware, auto-parts store. Targeted to Small Shops First.</a:t>
            </a:r>
            <a:endParaRPr sz="1500"/>
          </a:p>
        </p:txBody>
      </p:sp>
      <p:sp>
        <p:nvSpPr>
          <p:cNvPr id="288" name="Google Shape;288;p24"/>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Use Case Diagram</a:t>
            </a:r>
            <a:endParaRPr sz="3000">
              <a:solidFill>
                <a:srgbClr val="FFFFFF"/>
              </a:solidFill>
            </a:endParaRPr>
          </a:p>
        </p:txBody>
      </p:sp>
      <p:pic>
        <p:nvPicPr>
          <p:cNvPr id="294" name="Google Shape;294;p25"/>
          <p:cNvPicPr preferRelativeResize="0"/>
          <p:nvPr/>
        </p:nvPicPr>
        <p:blipFill>
          <a:blip r:embed="rId3">
            <a:alphaModFix/>
          </a:blip>
          <a:stretch>
            <a:fillRect/>
          </a:stretch>
        </p:blipFill>
        <p:spPr>
          <a:xfrm>
            <a:off x="238650" y="108200"/>
            <a:ext cx="4045200" cy="4938174"/>
          </a:xfrm>
          <a:prstGeom prst="rect">
            <a:avLst/>
          </a:prstGeom>
          <a:noFill/>
          <a:ln>
            <a:noFill/>
          </a:ln>
        </p:spPr>
      </p:pic>
      <p:sp>
        <p:nvSpPr>
          <p:cNvPr id="295" name="Google Shape;295;p25"/>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296" name="Google Shape;296;p25"/>
          <p:cNvSpPr txBox="1"/>
          <p:nvPr/>
        </p:nvSpPr>
        <p:spPr>
          <a:xfrm>
            <a:off x="4675200" y="1003425"/>
            <a:ext cx="44688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 </a:t>
            </a:r>
            <a:r>
              <a:rPr b="1" lang="en">
                <a:solidFill>
                  <a:srgbClr val="FFFFFF"/>
                </a:solidFill>
                <a:latin typeface="Roboto"/>
                <a:ea typeface="Roboto"/>
                <a:cs typeface="Roboto"/>
                <a:sym typeface="Roboto"/>
              </a:rPr>
              <a:t>Inventory Management System</a:t>
            </a:r>
            <a:endParaRPr>
              <a:solidFill>
                <a:srgbClr val="FFFFFF"/>
              </a:solidFill>
              <a:latin typeface="Roboto"/>
              <a:ea typeface="Roboto"/>
              <a:cs typeface="Roboto"/>
              <a:sym typeface="Roboto"/>
            </a:endParaRPr>
          </a:p>
        </p:txBody>
      </p:sp>
      <p:sp>
        <p:nvSpPr>
          <p:cNvPr id="297" name="Google Shape;297;p25"/>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Activity</a:t>
            </a:r>
            <a:r>
              <a:rPr lang="en" sz="3000">
                <a:solidFill>
                  <a:srgbClr val="FFFFFF"/>
                </a:solidFill>
              </a:rPr>
              <a:t> Diagram</a:t>
            </a:r>
            <a:endParaRPr sz="3000">
              <a:solidFill>
                <a:srgbClr val="FFFFFF"/>
              </a:solidFill>
            </a:endParaRPr>
          </a:p>
        </p:txBody>
      </p:sp>
      <p:sp>
        <p:nvSpPr>
          <p:cNvPr id="303" name="Google Shape;303;p26"/>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04" name="Google Shape;304;p26"/>
          <p:cNvSpPr txBox="1"/>
          <p:nvPr/>
        </p:nvSpPr>
        <p:spPr>
          <a:xfrm>
            <a:off x="4675200" y="1003425"/>
            <a:ext cx="4468800" cy="3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Login</a:t>
            </a:r>
            <a:endParaRPr b="1">
              <a:solidFill>
                <a:srgbClr val="FFFFFF"/>
              </a:solidFill>
              <a:latin typeface="Roboto"/>
              <a:ea typeface="Roboto"/>
              <a:cs typeface="Roboto"/>
              <a:sym typeface="Roboto"/>
            </a:endParaRPr>
          </a:p>
        </p:txBody>
      </p:sp>
      <p:pic>
        <p:nvPicPr>
          <p:cNvPr id="305" name="Google Shape;305;p26"/>
          <p:cNvPicPr preferRelativeResize="0"/>
          <p:nvPr/>
        </p:nvPicPr>
        <p:blipFill>
          <a:blip r:embed="rId3">
            <a:alphaModFix/>
          </a:blip>
          <a:stretch>
            <a:fillRect/>
          </a:stretch>
        </p:blipFill>
        <p:spPr>
          <a:xfrm>
            <a:off x="152400" y="152400"/>
            <a:ext cx="4250877" cy="4838702"/>
          </a:xfrm>
          <a:prstGeom prst="rect">
            <a:avLst/>
          </a:prstGeom>
          <a:noFill/>
          <a:ln>
            <a:noFill/>
          </a:ln>
        </p:spPr>
      </p:pic>
      <p:sp>
        <p:nvSpPr>
          <p:cNvPr id="306" name="Google Shape;306;p26"/>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Activity Diagram</a:t>
            </a:r>
            <a:endParaRPr sz="3000">
              <a:solidFill>
                <a:srgbClr val="FFFFFF"/>
              </a:solidFill>
            </a:endParaRPr>
          </a:p>
        </p:txBody>
      </p:sp>
      <p:sp>
        <p:nvSpPr>
          <p:cNvPr id="312" name="Google Shape;312;p27"/>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13" name="Google Shape;313;p27"/>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-Add Product</a:t>
            </a:r>
            <a:endParaRPr b="1">
              <a:solidFill>
                <a:srgbClr val="FFFFFF"/>
              </a:solidFill>
              <a:latin typeface="Roboto"/>
              <a:ea typeface="Roboto"/>
              <a:cs typeface="Roboto"/>
              <a:sym typeface="Roboto"/>
            </a:endParaRPr>
          </a:p>
        </p:txBody>
      </p:sp>
      <p:pic>
        <p:nvPicPr>
          <p:cNvPr id="314" name="Google Shape;314;p27"/>
          <p:cNvPicPr preferRelativeResize="0"/>
          <p:nvPr/>
        </p:nvPicPr>
        <p:blipFill>
          <a:blip r:embed="rId3">
            <a:alphaModFix/>
          </a:blip>
          <a:stretch>
            <a:fillRect/>
          </a:stretch>
        </p:blipFill>
        <p:spPr>
          <a:xfrm>
            <a:off x="152400" y="152400"/>
            <a:ext cx="4302350" cy="4838702"/>
          </a:xfrm>
          <a:prstGeom prst="rect">
            <a:avLst/>
          </a:prstGeom>
          <a:noFill/>
          <a:ln>
            <a:noFill/>
          </a:ln>
        </p:spPr>
      </p:pic>
      <p:sp>
        <p:nvSpPr>
          <p:cNvPr id="315" name="Google Shape;315;p27"/>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Activity Diagram</a:t>
            </a:r>
            <a:endParaRPr sz="3000">
              <a:solidFill>
                <a:srgbClr val="FFFFFF"/>
              </a:solidFill>
            </a:endParaRPr>
          </a:p>
        </p:txBody>
      </p:sp>
      <p:sp>
        <p:nvSpPr>
          <p:cNvPr id="321" name="Google Shape;321;p28"/>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22" name="Google Shape;322;p28"/>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-Print QR Code PDF</a:t>
            </a:r>
            <a:endParaRPr b="1">
              <a:solidFill>
                <a:srgbClr val="FFFFFF"/>
              </a:solidFill>
              <a:latin typeface="Roboto"/>
              <a:ea typeface="Roboto"/>
              <a:cs typeface="Roboto"/>
              <a:sym typeface="Roboto"/>
            </a:endParaRPr>
          </a:p>
        </p:txBody>
      </p:sp>
      <p:pic>
        <p:nvPicPr>
          <p:cNvPr id="323" name="Google Shape;323;p28"/>
          <p:cNvPicPr preferRelativeResize="0"/>
          <p:nvPr/>
        </p:nvPicPr>
        <p:blipFill>
          <a:blip r:embed="rId3">
            <a:alphaModFix/>
          </a:blip>
          <a:stretch>
            <a:fillRect/>
          </a:stretch>
        </p:blipFill>
        <p:spPr>
          <a:xfrm>
            <a:off x="304800" y="152400"/>
            <a:ext cx="3978366" cy="4838698"/>
          </a:xfrm>
          <a:prstGeom prst="rect">
            <a:avLst/>
          </a:prstGeom>
          <a:noFill/>
          <a:ln>
            <a:noFill/>
          </a:ln>
        </p:spPr>
      </p:pic>
      <p:sp>
        <p:nvSpPr>
          <p:cNvPr id="324" name="Google Shape;324;p28"/>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Activity Diagram</a:t>
            </a:r>
            <a:endParaRPr sz="3000">
              <a:solidFill>
                <a:srgbClr val="FFFFFF"/>
              </a:solidFill>
            </a:endParaRPr>
          </a:p>
        </p:txBody>
      </p:sp>
      <p:sp>
        <p:nvSpPr>
          <p:cNvPr id="330" name="Google Shape;330;p29"/>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31" name="Google Shape;331;p29"/>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-Billing</a:t>
            </a:r>
            <a:endParaRPr b="1">
              <a:solidFill>
                <a:srgbClr val="FFFFFF"/>
              </a:solidFill>
              <a:latin typeface="Roboto"/>
              <a:ea typeface="Roboto"/>
              <a:cs typeface="Roboto"/>
              <a:sym typeface="Roboto"/>
            </a:endParaRPr>
          </a:p>
        </p:txBody>
      </p:sp>
      <p:pic>
        <p:nvPicPr>
          <p:cNvPr id="332" name="Google Shape;332;p29"/>
          <p:cNvPicPr preferRelativeResize="0"/>
          <p:nvPr/>
        </p:nvPicPr>
        <p:blipFill>
          <a:blip r:embed="rId3">
            <a:alphaModFix/>
          </a:blip>
          <a:stretch>
            <a:fillRect/>
          </a:stretch>
        </p:blipFill>
        <p:spPr>
          <a:xfrm>
            <a:off x="304800" y="152400"/>
            <a:ext cx="3905055" cy="4838702"/>
          </a:xfrm>
          <a:prstGeom prst="rect">
            <a:avLst/>
          </a:prstGeom>
          <a:noFill/>
          <a:ln>
            <a:noFill/>
          </a:ln>
        </p:spPr>
      </p:pic>
      <p:sp>
        <p:nvSpPr>
          <p:cNvPr id="333" name="Google Shape;333;p29"/>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Activity Diagram</a:t>
            </a:r>
            <a:endParaRPr sz="3000">
              <a:solidFill>
                <a:srgbClr val="FFFFFF"/>
              </a:solidFill>
            </a:endParaRPr>
          </a:p>
        </p:txBody>
      </p:sp>
      <p:sp>
        <p:nvSpPr>
          <p:cNvPr id="339" name="Google Shape;339;p30"/>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40" name="Google Shape;340;p30"/>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-Sales Return</a:t>
            </a:r>
            <a:endParaRPr b="1">
              <a:solidFill>
                <a:srgbClr val="FFFFFF"/>
              </a:solidFill>
              <a:latin typeface="Roboto"/>
              <a:ea typeface="Roboto"/>
              <a:cs typeface="Roboto"/>
              <a:sym typeface="Roboto"/>
            </a:endParaRPr>
          </a:p>
        </p:txBody>
      </p:sp>
      <p:pic>
        <p:nvPicPr>
          <p:cNvPr id="341" name="Google Shape;341;p30"/>
          <p:cNvPicPr preferRelativeResize="0"/>
          <p:nvPr/>
        </p:nvPicPr>
        <p:blipFill>
          <a:blip r:embed="rId3">
            <a:alphaModFix/>
          </a:blip>
          <a:stretch>
            <a:fillRect/>
          </a:stretch>
        </p:blipFill>
        <p:spPr>
          <a:xfrm>
            <a:off x="152400" y="152400"/>
            <a:ext cx="4247779" cy="4838700"/>
          </a:xfrm>
          <a:prstGeom prst="rect">
            <a:avLst/>
          </a:prstGeom>
          <a:noFill/>
          <a:ln>
            <a:noFill/>
          </a:ln>
        </p:spPr>
      </p:pic>
      <p:sp>
        <p:nvSpPr>
          <p:cNvPr id="342" name="Google Shape;342;p30"/>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Class</a:t>
            </a:r>
            <a:r>
              <a:rPr lang="en" sz="3000">
                <a:solidFill>
                  <a:srgbClr val="FFFFFF"/>
                </a:solidFill>
              </a:rPr>
              <a:t> Diagram</a:t>
            </a:r>
            <a:endParaRPr sz="3000">
              <a:solidFill>
                <a:srgbClr val="FFFFFF"/>
              </a:solidFill>
            </a:endParaRPr>
          </a:p>
        </p:txBody>
      </p:sp>
      <p:sp>
        <p:nvSpPr>
          <p:cNvPr id="348" name="Google Shape;348;p31"/>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49" name="Google Shape;349;p31"/>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 </a:t>
            </a:r>
            <a:r>
              <a:rPr b="1" lang="en">
                <a:solidFill>
                  <a:srgbClr val="FFFFFF"/>
                </a:solidFill>
                <a:latin typeface="Roboto"/>
                <a:ea typeface="Roboto"/>
                <a:cs typeface="Roboto"/>
                <a:sym typeface="Roboto"/>
              </a:rPr>
              <a:t>Inventory Management System</a:t>
            </a:r>
            <a:endParaRPr b="1" sz="2000">
              <a:solidFill>
                <a:srgbClr val="FFFFFF"/>
              </a:solidFill>
              <a:latin typeface="Roboto"/>
              <a:ea typeface="Roboto"/>
              <a:cs typeface="Roboto"/>
              <a:sym typeface="Roboto"/>
            </a:endParaRPr>
          </a:p>
        </p:txBody>
      </p:sp>
      <p:pic>
        <p:nvPicPr>
          <p:cNvPr id="350" name="Google Shape;350;p31"/>
          <p:cNvPicPr preferRelativeResize="0"/>
          <p:nvPr/>
        </p:nvPicPr>
        <p:blipFill>
          <a:blip r:embed="rId3">
            <a:alphaModFix/>
          </a:blip>
          <a:stretch>
            <a:fillRect/>
          </a:stretch>
        </p:blipFill>
        <p:spPr>
          <a:xfrm>
            <a:off x="204375" y="152400"/>
            <a:ext cx="4128651" cy="4838700"/>
          </a:xfrm>
          <a:prstGeom prst="rect">
            <a:avLst/>
          </a:prstGeom>
          <a:noFill/>
          <a:ln>
            <a:noFill/>
          </a:ln>
        </p:spPr>
      </p:pic>
      <p:sp>
        <p:nvSpPr>
          <p:cNvPr id="351" name="Google Shape;351;p31"/>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cxnSp>
        <p:nvCxnSpPr>
          <p:cNvPr id="101" name="Google Shape;101;p14"/>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102" name="Google Shape;102;p14"/>
          <p:cNvSpPr txBox="1"/>
          <p:nvPr/>
        </p:nvSpPr>
        <p:spPr>
          <a:xfrm>
            <a:off x="616500" y="1248400"/>
            <a:ext cx="5094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191823002 | </a:t>
            </a:r>
            <a:r>
              <a:rPr b="1" lang="en" sz="1600">
                <a:solidFill>
                  <a:schemeClr val="dk1"/>
                </a:solidFill>
              </a:rPr>
              <a:t>Aghera Kevin Bipinbhai</a:t>
            </a:r>
            <a:endParaRPr b="1" sz="1600">
              <a:solidFill>
                <a:schemeClr val="dk1"/>
              </a:solidFill>
            </a:endParaRPr>
          </a:p>
          <a:p>
            <a:pPr indent="0" lvl="0" marL="0" rtl="0" algn="l">
              <a:spcBef>
                <a:spcPts val="0"/>
              </a:spcBef>
              <a:spcAft>
                <a:spcPts val="0"/>
              </a:spcAft>
              <a:buNone/>
            </a:pPr>
            <a:r>
              <a:rPr b="1" lang="en" sz="1200">
                <a:solidFill>
                  <a:schemeClr val="dk1"/>
                </a:solidFill>
              </a:rPr>
              <a:t>+91 81401 69137 | kevinaghera1999@gmail.com</a:t>
            </a:r>
            <a:endParaRPr b="1" sz="1200">
              <a:solidFill>
                <a:schemeClr val="dk1"/>
              </a:solidFill>
            </a:endParaRPr>
          </a:p>
        </p:txBody>
      </p:sp>
      <p:sp>
        <p:nvSpPr>
          <p:cNvPr id="103" name="Google Shape;103;p14"/>
          <p:cNvSpPr txBox="1"/>
          <p:nvPr/>
        </p:nvSpPr>
        <p:spPr>
          <a:xfrm>
            <a:off x="616500" y="1963950"/>
            <a:ext cx="5094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191823011 | Garach Devang Bharatbhai</a:t>
            </a:r>
            <a:endParaRPr b="1" sz="1600">
              <a:solidFill>
                <a:schemeClr val="dk1"/>
              </a:solidFill>
            </a:endParaRPr>
          </a:p>
          <a:p>
            <a:pPr indent="0" lvl="0" marL="0" rtl="0" algn="l">
              <a:spcBef>
                <a:spcPts val="0"/>
              </a:spcBef>
              <a:spcAft>
                <a:spcPts val="0"/>
              </a:spcAft>
              <a:buNone/>
            </a:pPr>
            <a:r>
              <a:rPr b="1" lang="en" sz="1200">
                <a:solidFill>
                  <a:schemeClr val="dk1"/>
                </a:solidFill>
              </a:rPr>
              <a:t>+91 84603 52525 | devanggarach@gmail.com</a:t>
            </a:r>
            <a:endParaRPr sz="1200"/>
          </a:p>
        </p:txBody>
      </p:sp>
      <p:sp>
        <p:nvSpPr>
          <p:cNvPr id="104" name="Google Shape;104;p14"/>
          <p:cNvSpPr txBox="1"/>
          <p:nvPr/>
        </p:nvSpPr>
        <p:spPr>
          <a:xfrm>
            <a:off x="616500" y="2679500"/>
            <a:ext cx="5094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191823008 | Changela Savan Prasudbhai</a:t>
            </a:r>
            <a:endParaRPr b="1" sz="1600">
              <a:solidFill>
                <a:schemeClr val="dk1"/>
              </a:solidFill>
            </a:endParaRPr>
          </a:p>
          <a:p>
            <a:pPr indent="0" lvl="0" marL="0" rtl="0" algn="l">
              <a:spcBef>
                <a:spcPts val="0"/>
              </a:spcBef>
              <a:spcAft>
                <a:spcPts val="0"/>
              </a:spcAft>
              <a:buNone/>
            </a:pPr>
            <a:r>
              <a:rPr b="1" lang="en" sz="1200">
                <a:solidFill>
                  <a:schemeClr val="dk1"/>
                </a:solidFill>
              </a:rPr>
              <a:t>+91 95378 39403 | savanchangela273@gmail.com</a:t>
            </a:r>
            <a:endParaRPr sz="1200"/>
          </a:p>
        </p:txBody>
      </p:sp>
      <p:sp>
        <p:nvSpPr>
          <p:cNvPr descr="Background pointer shape in timeline graphic" id="105" name="Google Shape;105;p14"/>
          <p:cNvSpPr/>
          <p:nvPr/>
        </p:nvSpPr>
        <p:spPr>
          <a:xfrm>
            <a:off x="311700" y="1363300"/>
            <a:ext cx="280500" cy="379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descr="Background pointer shape in timeline graphic" id="106" name="Google Shape;106;p14"/>
          <p:cNvSpPr/>
          <p:nvPr/>
        </p:nvSpPr>
        <p:spPr>
          <a:xfrm>
            <a:off x="311700" y="2049100"/>
            <a:ext cx="280500" cy="379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descr="Background pointer shape in timeline graphic" id="107" name="Google Shape;107;p14"/>
          <p:cNvSpPr/>
          <p:nvPr/>
        </p:nvSpPr>
        <p:spPr>
          <a:xfrm>
            <a:off x="311700" y="2734900"/>
            <a:ext cx="280500" cy="379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08" name="Google Shape;108;p14"/>
          <p:cNvGrpSpPr/>
          <p:nvPr/>
        </p:nvGrpSpPr>
        <p:grpSpPr>
          <a:xfrm>
            <a:off x="-4650" y="4600200"/>
            <a:ext cx="9153300" cy="563800"/>
            <a:chOff x="125" y="4600200"/>
            <a:chExt cx="9153300" cy="563800"/>
          </a:xfrm>
        </p:grpSpPr>
        <p:sp>
          <p:nvSpPr>
            <p:cNvPr id="109" name="Google Shape;109;p14"/>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110" name="Google Shape;110;p14"/>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111" name="Google Shape;111;p14"/>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112" name="Google Shape;112;p14"/>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113" name="Google Shape;113;p14"/>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a:t>
              </a:r>
              <a:r>
                <a:rPr b="1" lang="en">
                  <a:solidFill>
                    <a:schemeClr val="dk1"/>
                  </a:solidFill>
                  <a:latin typeface="Roboto"/>
                  <a:ea typeface="Roboto"/>
                  <a:cs typeface="Roboto"/>
                  <a:sym typeface="Roboto"/>
                </a:rPr>
                <a:t>nventory Management System | Mini Project | Semester - V</a:t>
              </a:r>
              <a:endParaRPr>
                <a:solidFill>
                  <a:schemeClr val="dk1"/>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Sequence Diagram</a:t>
            </a:r>
            <a:endParaRPr sz="3000">
              <a:solidFill>
                <a:srgbClr val="FFFFFF"/>
              </a:solidFill>
            </a:endParaRPr>
          </a:p>
        </p:txBody>
      </p:sp>
      <p:sp>
        <p:nvSpPr>
          <p:cNvPr id="357" name="Google Shape;357;p32"/>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58" name="Google Shape;358;p32"/>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-Login</a:t>
            </a:r>
            <a:endParaRPr b="1" sz="2000">
              <a:solidFill>
                <a:srgbClr val="FFFFFF"/>
              </a:solidFill>
              <a:latin typeface="Roboto"/>
              <a:ea typeface="Roboto"/>
              <a:cs typeface="Roboto"/>
              <a:sym typeface="Roboto"/>
            </a:endParaRPr>
          </a:p>
        </p:txBody>
      </p:sp>
      <p:pic>
        <p:nvPicPr>
          <p:cNvPr id="359" name="Google Shape;359;p32"/>
          <p:cNvPicPr preferRelativeResize="0"/>
          <p:nvPr/>
        </p:nvPicPr>
        <p:blipFill>
          <a:blip r:embed="rId3">
            <a:alphaModFix/>
          </a:blip>
          <a:stretch>
            <a:fillRect/>
          </a:stretch>
        </p:blipFill>
        <p:spPr>
          <a:xfrm>
            <a:off x="154025" y="152400"/>
            <a:ext cx="4297726" cy="4838700"/>
          </a:xfrm>
          <a:prstGeom prst="rect">
            <a:avLst/>
          </a:prstGeom>
          <a:noFill/>
          <a:ln>
            <a:noFill/>
          </a:ln>
        </p:spPr>
      </p:pic>
      <p:sp>
        <p:nvSpPr>
          <p:cNvPr id="360" name="Google Shape;360;p32"/>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3"/>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Sequence Diagram</a:t>
            </a:r>
            <a:endParaRPr sz="3000">
              <a:solidFill>
                <a:srgbClr val="FFFFFF"/>
              </a:solidFill>
            </a:endParaRPr>
          </a:p>
        </p:txBody>
      </p:sp>
      <p:sp>
        <p:nvSpPr>
          <p:cNvPr id="366" name="Google Shape;366;p33"/>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67" name="Google Shape;367;p33"/>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-Add Product</a:t>
            </a:r>
            <a:endParaRPr b="1" sz="2000">
              <a:solidFill>
                <a:srgbClr val="FFFFFF"/>
              </a:solidFill>
              <a:latin typeface="Roboto"/>
              <a:ea typeface="Roboto"/>
              <a:cs typeface="Roboto"/>
              <a:sym typeface="Roboto"/>
            </a:endParaRPr>
          </a:p>
        </p:txBody>
      </p:sp>
      <p:pic>
        <p:nvPicPr>
          <p:cNvPr id="368" name="Google Shape;368;p33"/>
          <p:cNvPicPr preferRelativeResize="0"/>
          <p:nvPr/>
        </p:nvPicPr>
        <p:blipFill>
          <a:blip r:embed="rId3">
            <a:alphaModFix/>
          </a:blip>
          <a:stretch>
            <a:fillRect/>
          </a:stretch>
        </p:blipFill>
        <p:spPr>
          <a:xfrm>
            <a:off x="92775" y="1072226"/>
            <a:ext cx="4382900" cy="2868350"/>
          </a:xfrm>
          <a:prstGeom prst="rect">
            <a:avLst/>
          </a:prstGeom>
          <a:noFill/>
          <a:ln>
            <a:noFill/>
          </a:ln>
        </p:spPr>
      </p:pic>
      <p:sp>
        <p:nvSpPr>
          <p:cNvPr id="369" name="Google Shape;369;p33"/>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Sequence Diagram</a:t>
            </a:r>
            <a:endParaRPr sz="3000">
              <a:solidFill>
                <a:srgbClr val="FFFFFF"/>
              </a:solidFill>
            </a:endParaRPr>
          </a:p>
        </p:txBody>
      </p:sp>
      <p:sp>
        <p:nvSpPr>
          <p:cNvPr id="375" name="Google Shape;375;p34"/>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76" name="Google Shape;376;p34"/>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-Print QR Code</a:t>
            </a:r>
            <a:endParaRPr b="1" sz="2000">
              <a:solidFill>
                <a:srgbClr val="FFFFFF"/>
              </a:solidFill>
              <a:latin typeface="Roboto"/>
              <a:ea typeface="Roboto"/>
              <a:cs typeface="Roboto"/>
              <a:sym typeface="Roboto"/>
            </a:endParaRPr>
          </a:p>
        </p:txBody>
      </p:sp>
      <p:pic>
        <p:nvPicPr>
          <p:cNvPr id="377" name="Google Shape;377;p34"/>
          <p:cNvPicPr preferRelativeResize="0"/>
          <p:nvPr/>
        </p:nvPicPr>
        <p:blipFill>
          <a:blip r:embed="rId3">
            <a:alphaModFix/>
          </a:blip>
          <a:stretch>
            <a:fillRect/>
          </a:stretch>
        </p:blipFill>
        <p:spPr>
          <a:xfrm>
            <a:off x="155050" y="1240059"/>
            <a:ext cx="4270749" cy="2794956"/>
          </a:xfrm>
          <a:prstGeom prst="rect">
            <a:avLst/>
          </a:prstGeom>
          <a:noFill/>
          <a:ln>
            <a:noFill/>
          </a:ln>
        </p:spPr>
      </p:pic>
      <p:sp>
        <p:nvSpPr>
          <p:cNvPr id="378" name="Google Shape;378;p34"/>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Sequence Diagram</a:t>
            </a:r>
            <a:endParaRPr sz="3000">
              <a:solidFill>
                <a:srgbClr val="FFFFFF"/>
              </a:solidFill>
            </a:endParaRPr>
          </a:p>
        </p:txBody>
      </p:sp>
      <p:sp>
        <p:nvSpPr>
          <p:cNvPr id="384" name="Google Shape;384;p35"/>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85" name="Google Shape;385;p35"/>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-Billing</a:t>
            </a:r>
            <a:endParaRPr b="1" sz="2000">
              <a:solidFill>
                <a:srgbClr val="FFFFFF"/>
              </a:solidFill>
              <a:latin typeface="Roboto"/>
              <a:ea typeface="Roboto"/>
              <a:cs typeface="Roboto"/>
              <a:sym typeface="Roboto"/>
            </a:endParaRPr>
          </a:p>
        </p:txBody>
      </p:sp>
      <p:pic>
        <p:nvPicPr>
          <p:cNvPr id="386" name="Google Shape;386;p35"/>
          <p:cNvPicPr preferRelativeResize="0"/>
          <p:nvPr/>
        </p:nvPicPr>
        <p:blipFill>
          <a:blip r:embed="rId3">
            <a:alphaModFix/>
          </a:blip>
          <a:stretch>
            <a:fillRect/>
          </a:stretch>
        </p:blipFill>
        <p:spPr>
          <a:xfrm>
            <a:off x="99250" y="732475"/>
            <a:ext cx="4370400" cy="3678560"/>
          </a:xfrm>
          <a:prstGeom prst="rect">
            <a:avLst/>
          </a:prstGeom>
          <a:noFill/>
          <a:ln>
            <a:noFill/>
          </a:ln>
        </p:spPr>
      </p:pic>
      <p:sp>
        <p:nvSpPr>
          <p:cNvPr id="387" name="Google Shape;387;p35"/>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Sequence Diagram</a:t>
            </a:r>
            <a:endParaRPr sz="3000">
              <a:solidFill>
                <a:srgbClr val="FFFFFF"/>
              </a:solidFill>
            </a:endParaRPr>
          </a:p>
        </p:txBody>
      </p:sp>
      <p:sp>
        <p:nvSpPr>
          <p:cNvPr id="393" name="Google Shape;393;p36"/>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394" name="Google Shape;394;p36"/>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-Sales Return</a:t>
            </a:r>
            <a:endParaRPr b="1" sz="2000">
              <a:solidFill>
                <a:srgbClr val="FFFFFF"/>
              </a:solidFill>
              <a:latin typeface="Roboto"/>
              <a:ea typeface="Roboto"/>
              <a:cs typeface="Roboto"/>
              <a:sym typeface="Roboto"/>
            </a:endParaRPr>
          </a:p>
        </p:txBody>
      </p:sp>
      <p:pic>
        <p:nvPicPr>
          <p:cNvPr id="395" name="Google Shape;395;p36"/>
          <p:cNvPicPr preferRelativeResize="0"/>
          <p:nvPr/>
        </p:nvPicPr>
        <p:blipFill>
          <a:blip r:embed="rId3">
            <a:alphaModFix/>
          </a:blip>
          <a:stretch>
            <a:fillRect/>
          </a:stretch>
        </p:blipFill>
        <p:spPr>
          <a:xfrm>
            <a:off x="99250" y="816950"/>
            <a:ext cx="4370400" cy="3678560"/>
          </a:xfrm>
          <a:prstGeom prst="rect">
            <a:avLst/>
          </a:prstGeom>
          <a:noFill/>
          <a:ln>
            <a:noFill/>
          </a:ln>
        </p:spPr>
      </p:pic>
      <p:sp>
        <p:nvSpPr>
          <p:cNvPr id="396" name="Google Shape;396;p36"/>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7"/>
          <p:cNvSpPr txBox="1"/>
          <p:nvPr>
            <p:ph type="title"/>
          </p:nvPr>
        </p:nvSpPr>
        <p:spPr>
          <a:xfrm>
            <a:off x="4903800" y="12080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Timeline Chart</a:t>
            </a:r>
            <a:endParaRPr sz="3000">
              <a:solidFill>
                <a:srgbClr val="FFFFFF"/>
              </a:solidFill>
            </a:endParaRPr>
          </a:p>
        </p:txBody>
      </p:sp>
      <p:sp>
        <p:nvSpPr>
          <p:cNvPr id="402" name="Google Shape;402;p37"/>
          <p:cNvSpPr txBox="1"/>
          <p:nvPr/>
        </p:nvSpPr>
        <p:spPr>
          <a:xfrm>
            <a:off x="4953000" y="4611100"/>
            <a:ext cx="2338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Roboto"/>
                <a:ea typeface="Roboto"/>
                <a:cs typeface="Roboto"/>
                <a:sym typeface="Roboto"/>
              </a:rPr>
              <a:t>Group-2</a:t>
            </a:r>
            <a:endParaRPr b="1" sz="2000">
              <a:solidFill>
                <a:schemeClr val="lt1"/>
              </a:solidFill>
              <a:latin typeface="Roboto"/>
              <a:ea typeface="Roboto"/>
              <a:cs typeface="Roboto"/>
              <a:sym typeface="Roboto"/>
            </a:endParaRPr>
          </a:p>
        </p:txBody>
      </p:sp>
      <p:sp>
        <p:nvSpPr>
          <p:cNvPr id="403" name="Google Shape;403;p37"/>
          <p:cNvSpPr txBox="1"/>
          <p:nvPr/>
        </p:nvSpPr>
        <p:spPr>
          <a:xfrm>
            <a:off x="4675200" y="1003425"/>
            <a:ext cx="44688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DMS</a:t>
            </a:r>
            <a:r>
              <a:rPr b="1" lang="en">
                <a:solidFill>
                  <a:srgbClr val="FFFFFF"/>
                </a:solidFill>
                <a:latin typeface="Roboto"/>
                <a:ea typeface="Roboto"/>
                <a:cs typeface="Roboto"/>
                <a:sym typeface="Roboto"/>
              </a:rPr>
              <a:t> Inventory Management System</a:t>
            </a:r>
            <a:endParaRPr b="1" sz="2000">
              <a:solidFill>
                <a:srgbClr val="FFFFFF"/>
              </a:solidFill>
              <a:latin typeface="Roboto"/>
              <a:ea typeface="Roboto"/>
              <a:cs typeface="Roboto"/>
              <a:sym typeface="Roboto"/>
            </a:endParaRPr>
          </a:p>
        </p:txBody>
      </p:sp>
      <p:pic>
        <p:nvPicPr>
          <p:cNvPr id="404" name="Google Shape;404;p37"/>
          <p:cNvPicPr preferRelativeResize="0"/>
          <p:nvPr/>
        </p:nvPicPr>
        <p:blipFill>
          <a:blip r:embed="rId3">
            <a:alphaModFix/>
          </a:blip>
          <a:stretch>
            <a:fillRect/>
          </a:stretch>
        </p:blipFill>
        <p:spPr>
          <a:xfrm>
            <a:off x="64750" y="1137825"/>
            <a:ext cx="4468800" cy="3168475"/>
          </a:xfrm>
          <a:prstGeom prst="rect">
            <a:avLst/>
          </a:prstGeom>
          <a:noFill/>
          <a:ln>
            <a:noFill/>
          </a:ln>
        </p:spPr>
      </p:pic>
      <p:sp>
        <p:nvSpPr>
          <p:cNvPr id="405" name="Google Shape;405;p37"/>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a:t>
            </a:r>
            <a:endParaRPr b="1"/>
          </a:p>
        </p:txBody>
      </p:sp>
      <p:cxnSp>
        <p:nvCxnSpPr>
          <p:cNvPr id="411" name="Google Shape;411;p38"/>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pic>
        <p:nvPicPr>
          <p:cNvPr id="412" name="Google Shape;412;p38"/>
          <p:cNvPicPr preferRelativeResize="0"/>
          <p:nvPr/>
        </p:nvPicPr>
        <p:blipFill>
          <a:blip r:embed="rId3">
            <a:alphaModFix/>
          </a:blip>
          <a:stretch>
            <a:fillRect/>
          </a:stretch>
        </p:blipFill>
        <p:spPr>
          <a:xfrm>
            <a:off x="165375" y="1257175"/>
            <a:ext cx="6595973" cy="3708399"/>
          </a:xfrm>
          <a:prstGeom prst="rect">
            <a:avLst/>
          </a:prstGeom>
          <a:noFill/>
          <a:ln cap="flat" cmpd="sng" w="9525">
            <a:solidFill>
              <a:schemeClr val="dk2"/>
            </a:solidFill>
            <a:prstDash val="solid"/>
            <a:round/>
            <a:headEnd len="sm" w="sm" type="none"/>
            <a:tailEnd len="sm" w="sm" type="none"/>
          </a:ln>
        </p:spPr>
      </p:pic>
      <p:sp>
        <p:nvSpPr>
          <p:cNvPr id="413" name="Google Shape;413;p38"/>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txBox="1"/>
          <p:nvPr/>
        </p:nvSpPr>
        <p:spPr>
          <a:xfrm>
            <a:off x="7130550" y="1170900"/>
            <a:ext cx="18672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Login</a:t>
            </a:r>
            <a:endParaRPr b="1" sz="1700">
              <a:solidFill>
                <a:schemeClr val="lt1"/>
              </a:solidFill>
              <a:latin typeface="Roboto"/>
              <a:ea typeface="Roboto"/>
              <a:cs typeface="Roboto"/>
              <a:sym typeface="Roboto"/>
            </a:endParaRPr>
          </a:p>
        </p:txBody>
      </p:sp>
      <p:sp>
        <p:nvSpPr>
          <p:cNvPr id="415" name="Google Shape;415;p38"/>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4"/>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21" name="Google Shape;421;p39"/>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22" name="Google Shape;422;p39"/>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txBox="1"/>
          <p:nvPr/>
        </p:nvSpPr>
        <p:spPr>
          <a:xfrm>
            <a:off x="7130550" y="1247100"/>
            <a:ext cx="18672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Dashboard</a:t>
            </a:r>
            <a:endParaRPr b="1" sz="1700">
              <a:solidFill>
                <a:schemeClr val="lt1"/>
              </a:solidFill>
              <a:latin typeface="Roboto"/>
              <a:ea typeface="Roboto"/>
              <a:cs typeface="Roboto"/>
              <a:sym typeface="Roboto"/>
            </a:endParaRPr>
          </a:p>
        </p:txBody>
      </p:sp>
      <p:sp>
        <p:nvSpPr>
          <p:cNvPr id="424" name="Google Shape;424;p39"/>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25" name="Google Shape;425;p39"/>
          <p:cNvPicPr preferRelativeResize="0"/>
          <p:nvPr/>
        </p:nvPicPr>
        <p:blipFill>
          <a:blip r:embed="rId4">
            <a:alphaModFix/>
          </a:blip>
          <a:stretch>
            <a:fillRect/>
          </a:stretch>
        </p:blipFill>
        <p:spPr>
          <a:xfrm>
            <a:off x="250625" y="1301625"/>
            <a:ext cx="6483050" cy="36449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31" name="Google Shape;431;p40"/>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32" name="Google Shape;432;p40"/>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txBox="1"/>
          <p:nvPr/>
        </p:nvSpPr>
        <p:spPr>
          <a:xfrm>
            <a:off x="7130550" y="1170900"/>
            <a:ext cx="1867200" cy="18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All Products</a:t>
            </a:r>
            <a:endParaRPr b="1" sz="1700">
              <a:solidFill>
                <a:schemeClr val="lt1"/>
              </a:solidFill>
              <a:latin typeface="Roboto"/>
              <a:ea typeface="Roboto"/>
              <a:cs typeface="Roboto"/>
              <a:sym typeface="Roboto"/>
            </a:endParaRPr>
          </a:p>
          <a:p>
            <a:pPr indent="0" lvl="0" marL="0" rtl="0" algn="ctr">
              <a:spcBef>
                <a:spcPts val="0"/>
              </a:spcBef>
              <a:spcAft>
                <a:spcPts val="0"/>
              </a:spcAft>
              <a:buNone/>
            </a:pPr>
            <a:r>
              <a:rPr b="1" lang="en" sz="1700">
                <a:solidFill>
                  <a:schemeClr val="lt1"/>
                </a:solidFill>
                <a:latin typeface="Roboto"/>
                <a:ea typeface="Roboto"/>
                <a:cs typeface="Roboto"/>
                <a:sym typeface="Roboto"/>
              </a:rPr>
              <a:t>a</a:t>
            </a:r>
            <a:r>
              <a:rPr b="1" lang="en" sz="1700">
                <a:solidFill>
                  <a:schemeClr val="lt1"/>
                </a:solidFill>
                <a:latin typeface="Roboto"/>
                <a:ea typeface="Roboto"/>
                <a:cs typeface="Roboto"/>
                <a:sym typeface="Roboto"/>
              </a:rPr>
              <a:t>nd </a:t>
            </a:r>
            <a:endParaRPr b="1" sz="1700">
              <a:solidFill>
                <a:schemeClr val="lt1"/>
              </a:solidFill>
              <a:latin typeface="Roboto"/>
              <a:ea typeface="Roboto"/>
              <a:cs typeface="Roboto"/>
              <a:sym typeface="Roboto"/>
            </a:endParaRPr>
          </a:p>
          <a:p>
            <a:pPr indent="0" lvl="0" marL="0" rtl="0" algn="ctr">
              <a:spcBef>
                <a:spcPts val="0"/>
              </a:spcBef>
              <a:spcAft>
                <a:spcPts val="0"/>
              </a:spcAft>
              <a:buNone/>
            </a:pPr>
            <a:r>
              <a:rPr b="1" lang="en" sz="1700">
                <a:solidFill>
                  <a:schemeClr val="lt1"/>
                </a:solidFill>
                <a:latin typeface="Roboto"/>
                <a:ea typeface="Roboto"/>
                <a:cs typeface="Roboto"/>
                <a:sym typeface="Roboto"/>
              </a:rPr>
              <a:t>Notification of Expired Products</a:t>
            </a:r>
            <a:endParaRPr b="1" sz="1700">
              <a:solidFill>
                <a:schemeClr val="lt1"/>
              </a:solidFill>
              <a:latin typeface="Roboto"/>
              <a:ea typeface="Roboto"/>
              <a:cs typeface="Roboto"/>
              <a:sym typeface="Roboto"/>
            </a:endParaRPr>
          </a:p>
        </p:txBody>
      </p:sp>
      <p:sp>
        <p:nvSpPr>
          <p:cNvPr id="434" name="Google Shape;434;p40"/>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35" name="Google Shape;435;p40"/>
          <p:cNvPicPr preferRelativeResize="0"/>
          <p:nvPr/>
        </p:nvPicPr>
        <p:blipFill>
          <a:blip r:embed="rId4">
            <a:alphaModFix/>
          </a:blip>
          <a:stretch>
            <a:fillRect/>
          </a:stretch>
        </p:blipFill>
        <p:spPr>
          <a:xfrm>
            <a:off x="264450" y="1309400"/>
            <a:ext cx="6455398" cy="3629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41" name="Google Shape;441;p41"/>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42" name="Google Shape;442;p41"/>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txBox="1"/>
          <p:nvPr/>
        </p:nvSpPr>
        <p:spPr>
          <a:xfrm>
            <a:off x="7130550" y="1170900"/>
            <a:ext cx="1867200" cy="18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Add Products</a:t>
            </a:r>
            <a:endParaRPr b="1" sz="1700">
              <a:solidFill>
                <a:schemeClr val="lt1"/>
              </a:solidFill>
              <a:latin typeface="Roboto"/>
              <a:ea typeface="Roboto"/>
              <a:cs typeface="Roboto"/>
              <a:sym typeface="Roboto"/>
            </a:endParaRPr>
          </a:p>
        </p:txBody>
      </p:sp>
      <p:sp>
        <p:nvSpPr>
          <p:cNvPr id="444" name="Google Shape;444;p41"/>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45" name="Google Shape;445;p41"/>
          <p:cNvPicPr preferRelativeResize="0"/>
          <p:nvPr/>
        </p:nvPicPr>
        <p:blipFill>
          <a:blip r:embed="rId4">
            <a:alphaModFix/>
          </a:blip>
          <a:stretch>
            <a:fillRect/>
          </a:stretch>
        </p:blipFill>
        <p:spPr>
          <a:xfrm>
            <a:off x="243050" y="1297350"/>
            <a:ext cx="6498199" cy="3653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p:nvPr/>
        </p:nvSpPr>
        <p:spPr>
          <a:xfrm>
            <a:off x="-8850" y="-26750"/>
            <a:ext cx="91668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3F3F3"/>
                </a:solidFill>
              </a:rPr>
              <a:t>Agenda</a:t>
            </a:r>
            <a:endParaRPr b="1">
              <a:solidFill>
                <a:srgbClr val="F3F3F3"/>
              </a:solidFill>
            </a:endParaRPr>
          </a:p>
        </p:txBody>
      </p:sp>
      <p:cxnSp>
        <p:nvCxnSpPr>
          <p:cNvPr id="120" name="Google Shape;120;p15"/>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121" name="Google Shape;121;p15"/>
          <p:cNvSpPr txBox="1"/>
          <p:nvPr/>
        </p:nvSpPr>
        <p:spPr>
          <a:xfrm>
            <a:off x="311700" y="1248400"/>
            <a:ext cx="5094600" cy="3895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3">
                  <a:extLst>
                    <a:ext uri="{A12FA001-AC4F-418D-AE19-62706E023703}">
                      <ahyp:hlinkClr val="tx"/>
                    </a:ext>
                  </a:extLst>
                </a:hlinkClick>
              </a:rPr>
              <a:t>Project Overview</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4">
                  <a:extLst>
                    <a:ext uri="{A12FA001-AC4F-418D-AE19-62706E023703}">
                      <ahyp:hlinkClr val="tx"/>
                    </a:ext>
                  </a:extLst>
                </a:hlinkClick>
              </a:rPr>
              <a:t>Core Components</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5">
                  <a:extLst>
                    <a:ext uri="{A12FA001-AC4F-418D-AE19-62706E023703}">
                      <ahyp:hlinkClr val="tx"/>
                    </a:ext>
                  </a:extLst>
                </a:hlinkClick>
              </a:rPr>
              <a:t>System Requirements</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6">
                  <a:extLst>
                    <a:ext uri="{A12FA001-AC4F-418D-AE19-62706E023703}">
                      <ahyp:hlinkClr val="tx"/>
                    </a:ext>
                  </a:extLst>
                </a:hlinkClick>
              </a:rPr>
              <a:t>Tools and Technologies</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7">
                  <a:extLst>
                    <a:ext uri="{A12FA001-AC4F-418D-AE19-62706E023703}">
                      <ahyp:hlinkClr val="tx"/>
                    </a:ext>
                  </a:extLst>
                </a:hlinkClick>
              </a:rPr>
              <a:t>About Existing System</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8">
                  <a:extLst>
                    <a:ext uri="{A12FA001-AC4F-418D-AE19-62706E023703}">
                      <ahyp:hlinkClr val="tx"/>
                    </a:ext>
                  </a:extLst>
                </a:hlinkClick>
              </a:rPr>
              <a:t>Targeted Users</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9">
                  <a:extLst>
                    <a:ext uri="{A12FA001-AC4F-418D-AE19-62706E023703}">
                      <ahyp:hlinkClr val="tx"/>
                    </a:ext>
                  </a:extLst>
                </a:hlinkClick>
              </a:rPr>
              <a:t>Use Case Diagram</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10">
                  <a:extLst>
                    <a:ext uri="{A12FA001-AC4F-418D-AE19-62706E023703}">
                      <ahyp:hlinkClr val="tx"/>
                    </a:ext>
                  </a:extLst>
                </a:hlinkClick>
              </a:rPr>
              <a:t>Activity Diagram</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11">
                  <a:extLst>
                    <a:ext uri="{A12FA001-AC4F-418D-AE19-62706E023703}">
                      <ahyp:hlinkClr val="tx"/>
                    </a:ext>
                  </a:extLst>
                </a:hlinkClick>
              </a:rPr>
              <a:t>Class Diagram</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extLst>
                    <a:ext uri="{A12FA001-AC4F-418D-AE19-62706E023703}">
                      <ahyp:hlinkClr val="tx"/>
                    </a:ext>
                  </a:extLst>
                </a:hlinkClick>
              </a:rPr>
              <a:t>Sequence Diagram</a:t>
            </a:r>
            <a:endParaRPr b="1" sz="1600">
              <a:solidFill>
                <a:schemeClr val="dk1"/>
              </a:solidFill>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12">
                  <a:extLst>
                    <a:ext uri="{A12FA001-AC4F-418D-AE19-62706E023703}">
                      <ahyp:hlinkClr val="tx"/>
                    </a:ext>
                  </a:extLst>
                </a:hlinkClick>
              </a:rPr>
              <a:t>Timeline Chart</a:t>
            </a:r>
            <a:endParaRPr/>
          </a:p>
          <a:p>
            <a:pPr indent="-355600" lvl="0" marL="457200" rtl="0" algn="l">
              <a:spcBef>
                <a:spcPts val="0"/>
              </a:spcBef>
              <a:spcAft>
                <a:spcPts val="0"/>
              </a:spcAft>
              <a:buClr>
                <a:schemeClr val="dk1"/>
              </a:buClr>
              <a:buSzPts val="2000"/>
              <a:buChar char="✓"/>
            </a:pPr>
            <a:r>
              <a:rPr b="1" lang="en" sz="1600">
                <a:solidFill>
                  <a:schemeClr val="dk1"/>
                </a:solidFill>
                <a:uFill>
                  <a:noFill/>
                </a:uFill>
                <a:hlinkClick action="ppaction://hlinksldjump" r:id="rId13">
                  <a:extLst>
                    <a:ext uri="{A12FA001-AC4F-418D-AE19-62706E023703}">
                      <ahyp:hlinkClr val="tx"/>
                    </a:ext>
                  </a:extLst>
                </a:hlinkClick>
              </a:rPr>
              <a:t>Screenshots</a:t>
            </a:r>
            <a:endParaRPr b="1" sz="16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51" name="Google Shape;451;p42"/>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52" name="Google Shape;452;p42"/>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txBox="1"/>
          <p:nvPr/>
        </p:nvSpPr>
        <p:spPr>
          <a:xfrm>
            <a:off x="7015950" y="1184725"/>
            <a:ext cx="2096400" cy="181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Adding Products with same which is already inserted</a:t>
            </a:r>
            <a:endParaRPr b="1" sz="1700">
              <a:solidFill>
                <a:schemeClr val="lt1"/>
              </a:solidFill>
              <a:latin typeface="Roboto"/>
              <a:ea typeface="Roboto"/>
              <a:cs typeface="Roboto"/>
              <a:sym typeface="Roboto"/>
            </a:endParaRPr>
          </a:p>
        </p:txBody>
      </p:sp>
      <p:sp>
        <p:nvSpPr>
          <p:cNvPr id="454" name="Google Shape;454;p42"/>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55" name="Google Shape;455;p42"/>
          <p:cNvPicPr preferRelativeResize="0"/>
          <p:nvPr/>
        </p:nvPicPr>
        <p:blipFill>
          <a:blip r:embed="rId4">
            <a:alphaModFix/>
          </a:blip>
          <a:stretch>
            <a:fillRect/>
          </a:stretch>
        </p:blipFill>
        <p:spPr>
          <a:xfrm>
            <a:off x="256300" y="1305500"/>
            <a:ext cx="6471702" cy="363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61" name="Google Shape;461;p43"/>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62" name="Google Shape;462;p43"/>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txBox="1"/>
          <p:nvPr/>
        </p:nvSpPr>
        <p:spPr>
          <a:xfrm>
            <a:off x="7130550" y="1170900"/>
            <a:ext cx="18672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Print QR Code</a:t>
            </a:r>
            <a:endParaRPr b="1" sz="1700">
              <a:solidFill>
                <a:schemeClr val="lt1"/>
              </a:solidFill>
              <a:latin typeface="Roboto"/>
              <a:ea typeface="Roboto"/>
              <a:cs typeface="Roboto"/>
              <a:sym typeface="Roboto"/>
            </a:endParaRPr>
          </a:p>
        </p:txBody>
      </p:sp>
      <p:sp>
        <p:nvSpPr>
          <p:cNvPr id="464" name="Google Shape;464;p43"/>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65" name="Google Shape;465;p43"/>
          <p:cNvPicPr preferRelativeResize="0"/>
          <p:nvPr/>
        </p:nvPicPr>
        <p:blipFill>
          <a:blip r:embed="rId4">
            <a:alphaModFix/>
          </a:blip>
          <a:stretch>
            <a:fillRect/>
          </a:stretch>
        </p:blipFill>
        <p:spPr>
          <a:xfrm>
            <a:off x="222975" y="1286075"/>
            <a:ext cx="6538349" cy="3676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71" name="Google Shape;471;p44"/>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72" name="Google Shape;472;p44"/>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txBox="1"/>
          <p:nvPr/>
        </p:nvSpPr>
        <p:spPr>
          <a:xfrm>
            <a:off x="7130550" y="1170900"/>
            <a:ext cx="18672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Downloading PDF of QR Code</a:t>
            </a:r>
            <a:endParaRPr b="1" sz="1700">
              <a:solidFill>
                <a:schemeClr val="lt1"/>
              </a:solidFill>
              <a:latin typeface="Roboto"/>
              <a:ea typeface="Roboto"/>
              <a:cs typeface="Roboto"/>
              <a:sym typeface="Roboto"/>
            </a:endParaRPr>
          </a:p>
        </p:txBody>
      </p:sp>
      <p:sp>
        <p:nvSpPr>
          <p:cNvPr id="474" name="Google Shape;474;p44"/>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75" name="Google Shape;475;p44"/>
          <p:cNvPicPr preferRelativeResize="0"/>
          <p:nvPr/>
        </p:nvPicPr>
        <p:blipFill>
          <a:blip r:embed="rId4">
            <a:alphaModFix/>
          </a:blip>
          <a:stretch>
            <a:fillRect/>
          </a:stretch>
        </p:blipFill>
        <p:spPr>
          <a:xfrm>
            <a:off x="209150" y="1278300"/>
            <a:ext cx="6566000" cy="3691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81" name="Google Shape;481;p45"/>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82" name="Google Shape;482;p45"/>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txBox="1"/>
          <p:nvPr/>
        </p:nvSpPr>
        <p:spPr>
          <a:xfrm>
            <a:off x="7130550" y="1170900"/>
            <a:ext cx="18672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Billing</a:t>
            </a:r>
            <a:endParaRPr b="1" sz="1700">
              <a:solidFill>
                <a:schemeClr val="lt1"/>
              </a:solidFill>
              <a:latin typeface="Roboto"/>
              <a:ea typeface="Roboto"/>
              <a:cs typeface="Roboto"/>
              <a:sym typeface="Roboto"/>
            </a:endParaRPr>
          </a:p>
        </p:txBody>
      </p:sp>
      <p:sp>
        <p:nvSpPr>
          <p:cNvPr id="484" name="Google Shape;484;p45"/>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85" name="Google Shape;485;p45"/>
          <p:cNvPicPr preferRelativeResize="0"/>
          <p:nvPr/>
        </p:nvPicPr>
        <p:blipFill>
          <a:blip r:embed="rId4">
            <a:alphaModFix/>
          </a:blip>
          <a:stretch>
            <a:fillRect/>
          </a:stretch>
        </p:blipFill>
        <p:spPr>
          <a:xfrm>
            <a:off x="292100" y="1324950"/>
            <a:ext cx="6400099" cy="35983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491" name="Google Shape;491;p46"/>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492" name="Google Shape;492;p46"/>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Adding Item with QR Code Scanner</a:t>
            </a:r>
            <a:endParaRPr b="1" sz="1700">
              <a:solidFill>
                <a:schemeClr val="lt1"/>
              </a:solidFill>
              <a:latin typeface="Roboto"/>
              <a:ea typeface="Roboto"/>
              <a:cs typeface="Roboto"/>
              <a:sym typeface="Roboto"/>
            </a:endParaRPr>
          </a:p>
        </p:txBody>
      </p:sp>
      <p:sp>
        <p:nvSpPr>
          <p:cNvPr id="494" name="Google Shape;494;p46"/>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495" name="Google Shape;495;p46"/>
          <p:cNvPicPr preferRelativeResize="0"/>
          <p:nvPr/>
        </p:nvPicPr>
        <p:blipFill>
          <a:blip r:embed="rId4">
            <a:alphaModFix/>
          </a:blip>
          <a:stretch>
            <a:fillRect/>
          </a:stretch>
        </p:blipFill>
        <p:spPr>
          <a:xfrm>
            <a:off x="250625" y="1301625"/>
            <a:ext cx="6483050" cy="36449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01" name="Google Shape;501;p47"/>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02" name="Google Shape;502;p47"/>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Default GST type is SGST &amp; CGST</a:t>
            </a:r>
            <a:endParaRPr b="1" sz="1700">
              <a:solidFill>
                <a:schemeClr val="lt1"/>
              </a:solidFill>
              <a:latin typeface="Roboto"/>
              <a:ea typeface="Roboto"/>
              <a:cs typeface="Roboto"/>
              <a:sym typeface="Roboto"/>
            </a:endParaRPr>
          </a:p>
        </p:txBody>
      </p:sp>
      <p:sp>
        <p:nvSpPr>
          <p:cNvPr id="504" name="Google Shape;504;p47"/>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05" name="Google Shape;505;p47"/>
          <p:cNvPicPr preferRelativeResize="0"/>
          <p:nvPr/>
        </p:nvPicPr>
        <p:blipFill>
          <a:blip r:embed="rId4">
            <a:alphaModFix/>
          </a:blip>
          <a:stretch>
            <a:fillRect/>
          </a:stretch>
        </p:blipFill>
        <p:spPr>
          <a:xfrm>
            <a:off x="292100" y="1324950"/>
            <a:ext cx="6400099" cy="35983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11" name="Google Shape;511;p48"/>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12" name="Google Shape;512;p48"/>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Changing to GST type IGST</a:t>
            </a:r>
            <a:endParaRPr b="1" sz="1700">
              <a:solidFill>
                <a:schemeClr val="lt1"/>
              </a:solidFill>
              <a:latin typeface="Roboto"/>
              <a:ea typeface="Roboto"/>
              <a:cs typeface="Roboto"/>
              <a:sym typeface="Roboto"/>
            </a:endParaRPr>
          </a:p>
        </p:txBody>
      </p:sp>
      <p:sp>
        <p:nvSpPr>
          <p:cNvPr id="514" name="Google Shape;514;p48"/>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15" name="Google Shape;515;p48"/>
          <p:cNvPicPr preferRelativeResize="0"/>
          <p:nvPr/>
        </p:nvPicPr>
        <p:blipFill>
          <a:blip r:embed="rId4">
            <a:alphaModFix/>
          </a:blip>
          <a:stretch>
            <a:fillRect/>
          </a:stretch>
        </p:blipFill>
        <p:spPr>
          <a:xfrm>
            <a:off x="209150" y="1278300"/>
            <a:ext cx="6566000" cy="3691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21" name="Google Shape;521;p49"/>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22" name="Google Shape;522;p49"/>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Deleting Item from billing products</a:t>
            </a:r>
            <a:endParaRPr b="1" sz="1700">
              <a:solidFill>
                <a:schemeClr val="lt1"/>
              </a:solidFill>
              <a:latin typeface="Roboto"/>
              <a:ea typeface="Roboto"/>
              <a:cs typeface="Roboto"/>
              <a:sym typeface="Roboto"/>
            </a:endParaRPr>
          </a:p>
        </p:txBody>
      </p:sp>
      <p:sp>
        <p:nvSpPr>
          <p:cNvPr id="524" name="Google Shape;524;p49"/>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25" name="Google Shape;525;p49"/>
          <p:cNvPicPr preferRelativeResize="0"/>
          <p:nvPr/>
        </p:nvPicPr>
        <p:blipFill>
          <a:blip r:embed="rId4">
            <a:alphaModFix/>
          </a:blip>
          <a:stretch>
            <a:fillRect/>
          </a:stretch>
        </p:blipFill>
        <p:spPr>
          <a:xfrm>
            <a:off x="222975" y="1250925"/>
            <a:ext cx="6510701" cy="3660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31" name="Google Shape;531;p50"/>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32" name="Google Shape;532;p50"/>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Logout</a:t>
            </a:r>
            <a:endParaRPr b="1" sz="1700">
              <a:solidFill>
                <a:schemeClr val="lt1"/>
              </a:solidFill>
              <a:latin typeface="Roboto"/>
              <a:ea typeface="Roboto"/>
              <a:cs typeface="Roboto"/>
              <a:sym typeface="Roboto"/>
            </a:endParaRPr>
          </a:p>
        </p:txBody>
      </p:sp>
      <p:sp>
        <p:nvSpPr>
          <p:cNvPr id="534" name="Google Shape;534;p50"/>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35" name="Google Shape;535;p50"/>
          <p:cNvPicPr preferRelativeResize="0"/>
          <p:nvPr/>
        </p:nvPicPr>
        <p:blipFill>
          <a:blip r:embed="rId4">
            <a:alphaModFix/>
          </a:blip>
          <a:stretch>
            <a:fillRect/>
          </a:stretch>
        </p:blipFill>
        <p:spPr>
          <a:xfrm>
            <a:off x="236800" y="1293850"/>
            <a:ext cx="6510701" cy="3660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41" name="Google Shape;541;p51"/>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42" name="Google Shape;542;p51"/>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Login</a:t>
            </a:r>
            <a:endParaRPr b="1" sz="1700">
              <a:solidFill>
                <a:schemeClr val="lt1"/>
              </a:solidFill>
              <a:latin typeface="Roboto"/>
              <a:ea typeface="Roboto"/>
              <a:cs typeface="Roboto"/>
              <a:sym typeface="Roboto"/>
            </a:endParaRPr>
          </a:p>
        </p:txBody>
      </p:sp>
      <p:sp>
        <p:nvSpPr>
          <p:cNvPr id="544" name="Google Shape;544;p51"/>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45" name="Google Shape;545;p51"/>
          <p:cNvPicPr preferRelativeResize="0"/>
          <p:nvPr/>
        </p:nvPicPr>
        <p:blipFill>
          <a:blip r:embed="rId4">
            <a:alphaModFix/>
          </a:blip>
          <a:stretch>
            <a:fillRect/>
          </a:stretch>
        </p:blipFill>
        <p:spPr>
          <a:xfrm>
            <a:off x="209150" y="1278300"/>
            <a:ext cx="6566000" cy="36915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ph type="title"/>
          </p:nvPr>
        </p:nvSpPr>
        <p:spPr>
          <a:xfrm>
            <a:off x="265500" y="579450"/>
            <a:ext cx="4045200" cy="84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Project Overview</a:t>
            </a:r>
            <a:endParaRPr sz="4000"/>
          </a:p>
        </p:txBody>
      </p:sp>
      <p:sp>
        <p:nvSpPr>
          <p:cNvPr id="127" name="Google Shape;127;p16"/>
          <p:cNvSpPr txBox="1"/>
          <p:nvPr>
            <p:ph idx="2" type="body"/>
          </p:nvPr>
        </p:nvSpPr>
        <p:spPr>
          <a:xfrm>
            <a:off x="4850925" y="724200"/>
            <a:ext cx="4045200" cy="3695100"/>
          </a:xfrm>
          <a:prstGeom prst="rect">
            <a:avLst/>
          </a:prstGeom>
        </p:spPr>
        <p:txBody>
          <a:bodyPr anchorCtr="0" anchor="ctr" bIns="91425" lIns="91425" spcFirstLastPara="1" rIns="91425" wrap="square" tIns="91425">
            <a:noAutofit/>
          </a:bodyPr>
          <a:lstStyle/>
          <a:p>
            <a:pPr indent="0" lvl="0" marL="0" rtl="0" algn="just">
              <a:spcBef>
                <a:spcPts val="0"/>
              </a:spcBef>
              <a:spcAft>
                <a:spcPts val="1600"/>
              </a:spcAft>
              <a:buNone/>
            </a:pPr>
            <a:r>
              <a:rPr lang="en"/>
              <a:t>DMS is online stock management application, invoicing by scan QR Code, statistical data and some other features which will help to grow their business, on web-based application responsive design mobile, tablet, desktop supportive, for any small or large scale business/organization, which covers all sports store, supermart, gift and home-decor shop, book store, stationery, hardware, auto-parts store.</a:t>
            </a:r>
            <a:endParaRPr/>
          </a:p>
        </p:txBody>
      </p:sp>
      <p:sp>
        <p:nvSpPr>
          <p:cNvPr id="128" name="Google Shape;128;p16"/>
          <p:cNvSpPr txBox="1"/>
          <p:nvPr/>
        </p:nvSpPr>
        <p:spPr>
          <a:xfrm>
            <a:off x="47350"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129" name="Google Shape;129;p16"/>
          <p:cNvCxnSpPr/>
          <p:nvPr/>
        </p:nvCxnSpPr>
        <p:spPr>
          <a:xfrm>
            <a:off x="-4650"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130" name="Google Shape;130;p16"/>
          <p:cNvCxnSpPr/>
          <p:nvPr/>
        </p:nvCxnSpPr>
        <p:spPr>
          <a:xfrm>
            <a:off x="2433750" y="4600200"/>
            <a:ext cx="2151900" cy="0"/>
          </a:xfrm>
          <a:prstGeom prst="straightConnector1">
            <a:avLst/>
          </a:prstGeom>
          <a:noFill/>
          <a:ln cap="flat" cmpd="sng" w="28575">
            <a:solidFill>
              <a:schemeClr val="dk1"/>
            </a:solidFill>
            <a:prstDash val="solid"/>
            <a:round/>
            <a:headEnd len="med" w="med" type="none"/>
            <a:tailEnd len="med" w="med" type="none"/>
          </a:ln>
        </p:spPr>
      </p:cxnSp>
      <p:sp>
        <p:nvSpPr>
          <p:cNvPr id="131" name="Google Shape;131;p16"/>
          <p:cNvSpPr txBox="1"/>
          <p:nvPr/>
        </p:nvSpPr>
        <p:spPr>
          <a:xfrm>
            <a:off x="36900" y="1462075"/>
            <a:ext cx="44688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a:t>
            </a:r>
            <a:endParaRPr>
              <a:solidFill>
                <a:schemeClr val="dk1"/>
              </a:solidFill>
              <a:latin typeface="Roboto"/>
              <a:ea typeface="Roboto"/>
              <a:cs typeface="Roboto"/>
              <a:sym typeface="Roboto"/>
            </a:endParaRPr>
          </a:p>
        </p:txBody>
      </p:sp>
      <p:sp>
        <p:nvSpPr>
          <p:cNvPr id="132" name="Google Shape;132;p16"/>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51" name="Google Shape;551;p52"/>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52" name="Google Shape;552;p52"/>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Dashboard</a:t>
            </a:r>
            <a:endParaRPr b="1" sz="1700">
              <a:solidFill>
                <a:schemeClr val="lt1"/>
              </a:solidFill>
              <a:latin typeface="Roboto"/>
              <a:ea typeface="Roboto"/>
              <a:cs typeface="Roboto"/>
              <a:sym typeface="Roboto"/>
            </a:endParaRPr>
          </a:p>
        </p:txBody>
      </p:sp>
      <p:sp>
        <p:nvSpPr>
          <p:cNvPr id="554" name="Google Shape;554;p52"/>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55" name="Google Shape;555;p52"/>
          <p:cNvPicPr preferRelativeResize="0"/>
          <p:nvPr/>
        </p:nvPicPr>
        <p:blipFill>
          <a:blip r:embed="rId4">
            <a:alphaModFix/>
          </a:blip>
          <a:stretch>
            <a:fillRect/>
          </a:stretch>
        </p:blipFill>
        <p:spPr>
          <a:xfrm>
            <a:off x="236800" y="1293850"/>
            <a:ext cx="6510701" cy="3660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61" name="Google Shape;561;p53"/>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62" name="Google Shape;562;p53"/>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Checking and Deleting products from product table</a:t>
            </a:r>
            <a:endParaRPr b="1" sz="1700">
              <a:solidFill>
                <a:schemeClr val="lt1"/>
              </a:solidFill>
              <a:latin typeface="Roboto"/>
              <a:ea typeface="Roboto"/>
              <a:cs typeface="Roboto"/>
              <a:sym typeface="Roboto"/>
            </a:endParaRPr>
          </a:p>
        </p:txBody>
      </p:sp>
      <p:sp>
        <p:nvSpPr>
          <p:cNvPr id="564" name="Google Shape;564;p53"/>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65" name="Google Shape;565;p53"/>
          <p:cNvPicPr preferRelativeResize="0"/>
          <p:nvPr/>
        </p:nvPicPr>
        <p:blipFill>
          <a:blip r:embed="rId4">
            <a:alphaModFix/>
          </a:blip>
          <a:stretch>
            <a:fillRect/>
          </a:stretch>
        </p:blipFill>
        <p:spPr>
          <a:xfrm>
            <a:off x="264450" y="1278375"/>
            <a:ext cx="6510701" cy="3660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71" name="Google Shape;571;p54"/>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72" name="Google Shape;572;p54"/>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txBox="1"/>
          <p:nvPr/>
        </p:nvSpPr>
        <p:spPr>
          <a:xfrm>
            <a:off x="7054350" y="1170900"/>
            <a:ext cx="2013600" cy="12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Modifing Inserted Record in product table</a:t>
            </a:r>
            <a:endParaRPr b="1" sz="1700">
              <a:solidFill>
                <a:schemeClr val="lt1"/>
              </a:solidFill>
              <a:latin typeface="Roboto"/>
              <a:ea typeface="Roboto"/>
              <a:cs typeface="Roboto"/>
              <a:sym typeface="Roboto"/>
            </a:endParaRPr>
          </a:p>
        </p:txBody>
      </p:sp>
      <p:sp>
        <p:nvSpPr>
          <p:cNvPr id="574" name="Google Shape;574;p54"/>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75" name="Google Shape;575;p54"/>
          <p:cNvPicPr preferRelativeResize="0"/>
          <p:nvPr/>
        </p:nvPicPr>
        <p:blipFill>
          <a:blip r:embed="rId4">
            <a:alphaModFix/>
          </a:blip>
          <a:stretch>
            <a:fillRect/>
          </a:stretch>
        </p:blipFill>
        <p:spPr>
          <a:xfrm>
            <a:off x="222975" y="1286075"/>
            <a:ext cx="6538349" cy="36760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81" name="Google Shape;581;p55"/>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82" name="Google Shape;582;p55"/>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txBox="1"/>
          <p:nvPr/>
        </p:nvSpPr>
        <p:spPr>
          <a:xfrm>
            <a:off x="7054350" y="1170900"/>
            <a:ext cx="2013600" cy="7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Logout</a:t>
            </a:r>
            <a:endParaRPr b="1" sz="1700">
              <a:solidFill>
                <a:schemeClr val="lt1"/>
              </a:solidFill>
              <a:latin typeface="Roboto"/>
              <a:ea typeface="Roboto"/>
              <a:cs typeface="Roboto"/>
              <a:sym typeface="Roboto"/>
            </a:endParaRPr>
          </a:p>
        </p:txBody>
      </p:sp>
      <p:sp>
        <p:nvSpPr>
          <p:cNvPr id="584" name="Google Shape;584;p55"/>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85" name="Google Shape;585;p55"/>
          <p:cNvPicPr preferRelativeResize="0"/>
          <p:nvPr/>
        </p:nvPicPr>
        <p:blipFill>
          <a:blip r:embed="rId4">
            <a:alphaModFix/>
          </a:blip>
          <a:stretch>
            <a:fillRect/>
          </a:stretch>
        </p:blipFill>
        <p:spPr>
          <a:xfrm>
            <a:off x="228750" y="1287525"/>
            <a:ext cx="6540299" cy="36771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591" name="Google Shape;591;p56"/>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592" name="Google Shape;592;p56"/>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txBox="1"/>
          <p:nvPr/>
        </p:nvSpPr>
        <p:spPr>
          <a:xfrm>
            <a:off x="7054350" y="1170900"/>
            <a:ext cx="2013600" cy="9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Postres Database view 1</a:t>
            </a:r>
            <a:endParaRPr b="1" sz="1700">
              <a:solidFill>
                <a:schemeClr val="lt1"/>
              </a:solidFill>
              <a:latin typeface="Roboto"/>
              <a:ea typeface="Roboto"/>
              <a:cs typeface="Roboto"/>
              <a:sym typeface="Roboto"/>
            </a:endParaRPr>
          </a:p>
          <a:p>
            <a:pPr indent="0" lvl="0" marL="0" rtl="0" algn="l">
              <a:spcBef>
                <a:spcPts val="0"/>
              </a:spcBef>
              <a:spcAft>
                <a:spcPts val="0"/>
              </a:spcAft>
              <a:buNone/>
            </a:pPr>
            <a:r>
              <a:t/>
            </a:r>
            <a:endParaRPr b="1" sz="1700">
              <a:solidFill>
                <a:schemeClr val="lt1"/>
              </a:solidFill>
              <a:latin typeface="Roboto"/>
              <a:ea typeface="Roboto"/>
              <a:cs typeface="Roboto"/>
              <a:sym typeface="Roboto"/>
            </a:endParaRPr>
          </a:p>
        </p:txBody>
      </p:sp>
      <p:sp>
        <p:nvSpPr>
          <p:cNvPr id="594" name="Google Shape;594;p56"/>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595" name="Google Shape;595;p56"/>
          <p:cNvPicPr preferRelativeResize="0"/>
          <p:nvPr/>
        </p:nvPicPr>
        <p:blipFill>
          <a:blip r:embed="rId4">
            <a:alphaModFix/>
          </a:blip>
          <a:stretch>
            <a:fillRect/>
          </a:stretch>
        </p:blipFill>
        <p:spPr>
          <a:xfrm>
            <a:off x="285025" y="1315175"/>
            <a:ext cx="6441899" cy="3621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Screenshots (Continue...)</a:t>
            </a:r>
            <a:endParaRPr b="1"/>
          </a:p>
        </p:txBody>
      </p:sp>
      <p:cxnSp>
        <p:nvCxnSpPr>
          <p:cNvPr id="601" name="Google Shape;601;p57"/>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sp>
        <p:nvSpPr>
          <p:cNvPr id="602" name="Google Shape;602;p57"/>
          <p:cNvSpPr/>
          <p:nvPr/>
        </p:nvSpPr>
        <p:spPr>
          <a:xfrm>
            <a:off x="6984300" y="1018800"/>
            <a:ext cx="2159700" cy="4124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7"/>
          <p:cNvSpPr txBox="1"/>
          <p:nvPr/>
        </p:nvSpPr>
        <p:spPr>
          <a:xfrm>
            <a:off x="7054350" y="1170900"/>
            <a:ext cx="2013600" cy="9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Roboto"/>
                <a:ea typeface="Roboto"/>
                <a:cs typeface="Roboto"/>
                <a:sym typeface="Roboto"/>
              </a:rPr>
              <a:t>Admin</a:t>
            </a:r>
            <a:br>
              <a:rPr b="1" lang="en" sz="1700">
                <a:solidFill>
                  <a:schemeClr val="lt1"/>
                </a:solidFill>
                <a:latin typeface="Roboto"/>
                <a:ea typeface="Roboto"/>
                <a:cs typeface="Roboto"/>
                <a:sym typeface="Roboto"/>
              </a:rPr>
            </a:br>
            <a:r>
              <a:rPr b="1" lang="en" sz="1700">
                <a:solidFill>
                  <a:schemeClr val="lt1"/>
                </a:solidFill>
                <a:latin typeface="Roboto"/>
                <a:ea typeface="Roboto"/>
                <a:cs typeface="Roboto"/>
                <a:sym typeface="Roboto"/>
              </a:rPr>
              <a:t>Postres Database view 2</a:t>
            </a:r>
            <a:endParaRPr b="1" sz="1700">
              <a:solidFill>
                <a:schemeClr val="lt1"/>
              </a:solidFill>
              <a:latin typeface="Roboto"/>
              <a:ea typeface="Roboto"/>
              <a:cs typeface="Roboto"/>
              <a:sym typeface="Roboto"/>
            </a:endParaRPr>
          </a:p>
          <a:p>
            <a:pPr indent="0" lvl="0" marL="0" rtl="0" algn="l">
              <a:spcBef>
                <a:spcPts val="0"/>
              </a:spcBef>
              <a:spcAft>
                <a:spcPts val="0"/>
              </a:spcAft>
              <a:buNone/>
            </a:pPr>
            <a:r>
              <a:t/>
            </a:r>
            <a:endParaRPr b="1" sz="1700">
              <a:solidFill>
                <a:schemeClr val="lt1"/>
              </a:solidFill>
              <a:latin typeface="Roboto"/>
              <a:ea typeface="Roboto"/>
              <a:cs typeface="Roboto"/>
              <a:sym typeface="Roboto"/>
            </a:endParaRPr>
          </a:p>
        </p:txBody>
      </p:sp>
      <p:sp>
        <p:nvSpPr>
          <p:cNvPr id="604" name="Google Shape;604;p57"/>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chemeClr val="dk1"/>
                </a:highlight>
                <a:hlinkClick action="ppaction://hlinksldjump" r:id="rId3"/>
              </a:rPr>
              <a:t>🏠</a:t>
            </a:r>
            <a:endParaRPr>
              <a:solidFill>
                <a:schemeClr val="lt1"/>
              </a:solidFill>
              <a:highlight>
                <a:schemeClr val="dk1"/>
              </a:highlight>
              <a:latin typeface="Roboto"/>
              <a:ea typeface="Roboto"/>
              <a:cs typeface="Roboto"/>
              <a:sym typeface="Roboto"/>
            </a:endParaRPr>
          </a:p>
        </p:txBody>
      </p:sp>
      <p:pic>
        <p:nvPicPr>
          <p:cNvPr id="605" name="Google Shape;605;p57"/>
          <p:cNvPicPr preferRelativeResize="0"/>
          <p:nvPr/>
        </p:nvPicPr>
        <p:blipFill>
          <a:blip r:embed="rId4">
            <a:alphaModFix/>
          </a:blip>
          <a:stretch>
            <a:fillRect/>
          </a:stretch>
        </p:blipFill>
        <p:spPr>
          <a:xfrm>
            <a:off x="264450" y="1309400"/>
            <a:ext cx="6455398" cy="36294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221325" y="79265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11" name="Google Shape;611;p58"/>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growth</a:t>
            </a:r>
            <a:endParaRPr sz="1300">
              <a:solidFill>
                <a:schemeClr val="dk1"/>
              </a:solidFill>
            </a:endParaRPr>
          </a:p>
        </p:txBody>
      </p:sp>
      <p:pic>
        <p:nvPicPr>
          <p:cNvPr id="612" name="Google Shape;612;p58"/>
          <p:cNvPicPr preferRelativeResize="0"/>
          <p:nvPr/>
        </p:nvPicPr>
        <p:blipFill>
          <a:blip r:embed="rId3">
            <a:alphaModFix/>
          </a:blip>
          <a:stretch>
            <a:fillRect/>
          </a:stretch>
        </p:blipFill>
        <p:spPr>
          <a:xfrm>
            <a:off x="1352690" y="3361574"/>
            <a:ext cx="1566272" cy="1567025"/>
          </a:xfrm>
          <a:prstGeom prst="rect">
            <a:avLst/>
          </a:prstGeom>
          <a:noFill/>
          <a:ln>
            <a:noFill/>
          </a:ln>
        </p:spPr>
      </p:pic>
      <p:sp>
        <p:nvSpPr>
          <p:cNvPr id="613" name="Google Shape;613;p58"/>
          <p:cNvSpPr txBox="1"/>
          <p:nvPr/>
        </p:nvSpPr>
        <p:spPr>
          <a:xfrm>
            <a:off x="4757600" y="3598100"/>
            <a:ext cx="4296900" cy="9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oboto"/>
                <a:ea typeface="Roboto"/>
                <a:cs typeface="Roboto"/>
                <a:sym typeface="Roboto"/>
              </a:rPr>
              <a:t>Master of Computer Applications</a:t>
            </a:r>
            <a:endParaRPr sz="2100">
              <a:solidFill>
                <a:schemeClr val="lt1"/>
              </a:solidFill>
              <a:latin typeface="Roboto"/>
              <a:ea typeface="Roboto"/>
              <a:cs typeface="Roboto"/>
              <a:sym typeface="Roboto"/>
            </a:endParaRPr>
          </a:p>
          <a:p>
            <a:pPr indent="0" lvl="0" marL="0" rtl="0" algn="ctr">
              <a:spcBef>
                <a:spcPts val="0"/>
              </a:spcBef>
              <a:spcAft>
                <a:spcPts val="0"/>
              </a:spcAft>
              <a:buNone/>
            </a:pPr>
            <a:r>
              <a:rPr lang="en" sz="2100">
                <a:solidFill>
                  <a:schemeClr val="lt1"/>
                </a:solidFill>
                <a:latin typeface="Roboto"/>
                <a:ea typeface="Roboto"/>
                <a:cs typeface="Roboto"/>
                <a:sym typeface="Roboto"/>
              </a:rPr>
              <a:t>[Batch 2019-2021]</a:t>
            </a:r>
            <a:endParaRPr sz="2100">
              <a:solidFill>
                <a:schemeClr val="lt1"/>
              </a:solidFill>
              <a:latin typeface="Roboto"/>
              <a:ea typeface="Roboto"/>
              <a:cs typeface="Roboto"/>
              <a:sym typeface="Roboto"/>
            </a:endParaRPr>
          </a:p>
        </p:txBody>
      </p:sp>
      <p:cxnSp>
        <p:nvCxnSpPr>
          <p:cNvPr id="614" name="Google Shape;614;p58"/>
          <p:cNvCxnSpPr/>
          <p:nvPr/>
        </p:nvCxnSpPr>
        <p:spPr>
          <a:xfrm rot="10800000">
            <a:off x="4693525" y="4505750"/>
            <a:ext cx="4329000" cy="0"/>
          </a:xfrm>
          <a:prstGeom prst="straightConnector1">
            <a:avLst/>
          </a:prstGeom>
          <a:noFill/>
          <a:ln cap="flat" cmpd="sng" w="38100">
            <a:solidFill>
              <a:srgbClr val="FFFFFF"/>
            </a:solidFill>
            <a:prstDash val="solid"/>
            <a:round/>
            <a:headEnd len="med" w="med" type="none"/>
            <a:tailEnd len="med" w="med" type="none"/>
          </a:ln>
        </p:spPr>
      </p:cxnSp>
      <p:sp>
        <p:nvSpPr>
          <p:cNvPr id="615" name="Google Shape;615;p58"/>
          <p:cNvSpPr txBox="1"/>
          <p:nvPr/>
        </p:nvSpPr>
        <p:spPr>
          <a:xfrm>
            <a:off x="4725600" y="711225"/>
            <a:ext cx="43290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Roboto"/>
                <a:ea typeface="Roboto"/>
                <a:cs typeface="Roboto"/>
                <a:sym typeface="Roboto"/>
              </a:rPr>
              <a:t>Group-2</a:t>
            </a:r>
            <a:br>
              <a:rPr b="1" lang="en" sz="2000">
                <a:solidFill>
                  <a:schemeClr val="lt1"/>
                </a:solidFill>
                <a:latin typeface="Roboto"/>
                <a:ea typeface="Roboto"/>
                <a:cs typeface="Roboto"/>
                <a:sym typeface="Roboto"/>
              </a:rPr>
            </a:br>
            <a:r>
              <a:rPr b="1" lang="en" sz="2000">
                <a:solidFill>
                  <a:schemeClr val="lt1"/>
                </a:solidFill>
                <a:latin typeface="Roboto"/>
                <a:ea typeface="Roboto"/>
                <a:cs typeface="Roboto"/>
                <a:sym typeface="Roboto"/>
              </a:rPr>
              <a:t>Team Members</a:t>
            </a:r>
            <a:endParaRPr b="1" sz="2000">
              <a:solidFill>
                <a:schemeClr val="lt1"/>
              </a:solidFill>
              <a:latin typeface="Roboto"/>
              <a:ea typeface="Roboto"/>
              <a:cs typeface="Roboto"/>
              <a:sym typeface="Roboto"/>
            </a:endParaRPr>
          </a:p>
        </p:txBody>
      </p:sp>
      <p:sp>
        <p:nvSpPr>
          <p:cNvPr id="616" name="Google Shape;616;p58"/>
          <p:cNvSpPr txBox="1"/>
          <p:nvPr/>
        </p:nvSpPr>
        <p:spPr>
          <a:xfrm>
            <a:off x="4962262" y="1697850"/>
            <a:ext cx="41949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191823002 | Aghera Kevin Bipinbhai</a:t>
            </a:r>
            <a:endParaRPr b="1" sz="1600">
              <a:solidFill>
                <a:srgbClr val="FFFFFF"/>
              </a:solidFill>
            </a:endParaRPr>
          </a:p>
          <a:p>
            <a:pPr indent="0" lvl="0" marL="0" rtl="0" algn="l">
              <a:spcBef>
                <a:spcPts val="0"/>
              </a:spcBef>
              <a:spcAft>
                <a:spcPts val="0"/>
              </a:spcAft>
              <a:buNone/>
            </a:pPr>
            <a:r>
              <a:rPr b="1" lang="en" sz="1200">
                <a:solidFill>
                  <a:srgbClr val="FFFFFF"/>
                </a:solidFill>
              </a:rPr>
              <a:t>+91 81401 69137 | kevinaghera1999@gmail.com</a:t>
            </a:r>
            <a:endParaRPr b="1" sz="1200">
              <a:solidFill>
                <a:srgbClr val="FFFFFF"/>
              </a:solidFill>
            </a:endParaRPr>
          </a:p>
        </p:txBody>
      </p:sp>
      <p:sp>
        <p:nvSpPr>
          <p:cNvPr id="617" name="Google Shape;617;p58"/>
          <p:cNvSpPr txBox="1"/>
          <p:nvPr/>
        </p:nvSpPr>
        <p:spPr>
          <a:xfrm>
            <a:off x="4962262" y="2287038"/>
            <a:ext cx="41949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191823011 | Garach Devang Bharatbhai</a:t>
            </a:r>
            <a:endParaRPr b="1" sz="1600">
              <a:solidFill>
                <a:srgbClr val="FFFFFF"/>
              </a:solidFill>
            </a:endParaRPr>
          </a:p>
          <a:p>
            <a:pPr indent="0" lvl="0" marL="0" rtl="0" algn="l">
              <a:spcBef>
                <a:spcPts val="0"/>
              </a:spcBef>
              <a:spcAft>
                <a:spcPts val="0"/>
              </a:spcAft>
              <a:buNone/>
            </a:pPr>
            <a:r>
              <a:rPr b="1" lang="en" sz="1200">
                <a:solidFill>
                  <a:srgbClr val="FFFFFF"/>
                </a:solidFill>
              </a:rPr>
              <a:t>+91 84603 52525 | devanggarach@gmail.com</a:t>
            </a:r>
            <a:endParaRPr sz="1200">
              <a:solidFill>
                <a:srgbClr val="FFFFFF"/>
              </a:solidFill>
            </a:endParaRPr>
          </a:p>
        </p:txBody>
      </p:sp>
      <p:sp>
        <p:nvSpPr>
          <p:cNvPr id="618" name="Google Shape;618;p58"/>
          <p:cNvSpPr txBox="1"/>
          <p:nvPr/>
        </p:nvSpPr>
        <p:spPr>
          <a:xfrm>
            <a:off x="4962262" y="2876227"/>
            <a:ext cx="41949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rPr>
              <a:t>191823008 | Changela Savan Prasudbhai</a:t>
            </a:r>
            <a:endParaRPr b="1" sz="1600">
              <a:solidFill>
                <a:srgbClr val="FFFFFF"/>
              </a:solidFill>
            </a:endParaRPr>
          </a:p>
          <a:p>
            <a:pPr indent="0" lvl="0" marL="0" rtl="0" algn="l">
              <a:spcBef>
                <a:spcPts val="0"/>
              </a:spcBef>
              <a:spcAft>
                <a:spcPts val="0"/>
              </a:spcAft>
              <a:buNone/>
            </a:pPr>
            <a:r>
              <a:rPr b="1" lang="en" sz="1200">
                <a:solidFill>
                  <a:srgbClr val="FFFFFF"/>
                </a:solidFill>
              </a:rPr>
              <a:t>+91 95378 39403 | savanchangela273@gmail.com</a:t>
            </a:r>
            <a:endParaRPr sz="1200">
              <a:solidFill>
                <a:srgbClr val="FFFFFF"/>
              </a:solidFill>
            </a:endParaRPr>
          </a:p>
        </p:txBody>
      </p:sp>
      <p:sp>
        <p:nvSpPr>
          <p:cNvPr descr="Background pointer shape in timeline graphic" id="619" name="Google Shape;619;p58"/>
          <p:cNvSpPr/>
          <p:nvPr/>
        </p:nvSpPr>
        <p:spPr>
          <a:xfrm>
            <a:off x="4711288" y="1792459"/>
            <a:ext cx="231000" cy="312600"/>
          </a:xfrm>
          <a:prstGeom prst="chevron">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solidFill>
                <a:srgbClr val="FFFFFF"/>
              </a:solidFill>
            </a:endParaRPr>
          </a:p>
        </p:txBody>
      </p:sp>
      <p:sp>
        <p:nvSpPr>
          <p:cNvPr descr="Background pointer shape in timeline graphic" id="620" name="Google Shape;620;p58"/>
          <p:cNvSpPr/>
          <p:nvPr/>
        </p:nvSpPr>
        <p:spPr>
          <a:xfrm>
            <a:off x="4711288" y="2357151"/>
            <a:ext cx="231000" cy="312600"/>
          </a:xfrm>
          <a:prstGeom prst="chevron">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solidFill>
                <a:srgbClr val="FFFFFF"/>
              </a:solidFill>
            </a:endParaRPr>
          </a:p>
        </p:txBody>
      </p:sp>
      <p:sp>
        <p:nvSpPr>
          <p:cNvPr descr="Background pointer shape in timeline graphic" id="621" name="Google Shape;621;p58"/>
          <p:cNvSpPr/>
          <p:nvPr/>
        </p:nvSpPr>
        <p:spPr>
          <a:xfrm>
            <a:off x="4711288" y="2921843"/>
            <a:ext cx="231000" cy="312600"/>
          </a:xfrm>
          <a:prstGeom prst="chevron">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solidFill>
                <a:srgbClr val="FFFFFF"/>
              </a:solidFill>
            </a:endParaRPr>
          </a:p>
        </p:txBody>
      </p:sp>
      <p:cxnSp>
        <p:nvCxnSpPr>
          <p:cNvPr id="622" name="Google Shape;622;p58"/>
          <p:cNvCxnSpPr/>
          <p:nvPr/>
        </p:nvCxnSpPr>
        <p:spPr>
          <a:xfrm rot="10800000">
            <a:off x="4693525" y="3591350"/>
            <a:ext cx="4329000" cy="0"/>
          </a:xfrm>
          <a:prstGeom prst="straightConnector1">
            <a:avLst/>
          </a:prstGeom>
          <a:noFill/>
          <a:ln cap="flat" cmpd="sng" w="38100">
            <a:solidFill>
              <a:srgbClr val="FFFFFF"/>
            </a:solidFill>
            <a:prstDash val="solid"/>
            <a:round/>
            <a:headEnd len="med" w="med" type="none"/>
            <a:tailEnd len="med" w="med" type="none"/>
          </a:ln>
        </p:spPr>
      </p:cxnSp>
      <p:cxnSp>
        <p:nvCxnSpPr>
          <p:cNvPr id="623" name="Google Shape;623;p58"/>
          <p:cNvCxnSpPr/>
          <p:nvPr/>
        </p:nvCxnSpPr>
        <p:spPr>
          <a:xfrm rot="10800000">
            <a:off x="4693525" y="1610150"/>
            <a:ext cx="4329000" cy="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Components</a:t>
            </a:r>
            <a:endParaRPr/>
          </a:p>
        </p:txBody>
      </p:sp>
      <p:cxnSp>
        <p:nvCxnSpPr>
          <p:cNvPr id="138" name="Google Shape;138;p17"/>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139" name="Google Shape;139;p17"/>
          <p:cNvGrpSpPr/>
          <p:nvPr/>
        </p:nvGrpSpPr>
        <p:grpSpPr>
          <a:xfrm>
            <a:off x="-4650" y="4600200"/>
            <a:ext cx="9153300" cy="563800"/>
            <a:chOff x="125" y="4600200"/>
            <a:chExt cx="9153300" cy="563800"/>
          </a:xfrm>
        </p:grpSpPr>
        <p:sp>
          <p:nvSpPr>
            <p:cNvPr id="140" name="Google Shape;140;p17"/>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141" name="Google Shape;141;p17"/>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142" name="Google Shape;142;p17"/>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143" name="Google Shape;143;p17"/>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144" name="Google Shape;144;p17"/>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145" name="Google Shape;145;p17"/>
          <p:cNvSpPr txBox="1"/>
          <p:nvPr/>
        </p:nvSpPr>
        <p:spPr>
          <a:xfrm>
            <a:off x="212650" y="1169575"/>
            <a:ext cx="86925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application/system there are seven modules which are </a:t>
            </a:r>
            <a:r>
              <a:rPr lang="en">
                <a:solidFill>
                  <a:schemeClr val="dk1"/>
                </a:solidFill>
              </a:rPr>
              <a:t>described</a:t>
            </a:r>
            <a:r>
              <a:rPr lang="en">
                <a:solidFill>
                  <a:schemeClr val="dk1"/>
                </a:solidFill>
              </a:rPr>
              <a:t> below</a:t>
            </a:r>
            <a:endParaRPr>
              <a:solidFill>
                <a:schemeClr val="dk1"/>
              </a:solidFill>
            </a:endParaRPr>
          </a:p>
        </p:txBody>
      </p:sp>
      <p:sp>
        <p:nvSpPr>
          <p:cNvPr id="146" name="Google Shape;146;p17"/>
          <p:cNvSpPr txBox="1"/>
          <p:nvPr/>
        </p:nvSpPr>
        <p:spPr>
          <a:xfrm>
            <a:off x="457200" y="15823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Login Module</a:t>
            </a:r>
            <a:endParaRPr b="1">
              <a:solidFill>
                <a:schemeClr val="dk1"/>
              </a:solidFill>
            </a:endParaRPr>
          </a:p>
        </p:txBody>
      </p:sp>
      <p:sp>
        <p:nvSpPr>
          <p:cNvPr id="147" name="Google Shape;147;p17"/>
          <p:cNvSpPr txBox="1"/>
          <p:nvPr/>
        </p:nvSpPr>
        <p:spPr>
          <a:xfrm>
            <a:off x="457200" y="1886550"/>
            <a:ext cx="8198100" cy="103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Registration of any organization, Registration of any organization, while registration we will take basics details about organization which will take be like business name, username, password, address, city, state, contact details and business logo, GSTIN Number. Once registration completes, authenticate user of organization has to login via their username an</a:t>
            </a:r>
            <a:r>
              <a:rPr lang="en"/>
              <a:t>d </a:t>
            </a:r>
            <a:r>
              <a:rPr lang="en"/>
              <a:t>password.</a:t>
            </a:r>
            <a:endParaRPr/>
          </a:p>
        </p:txBody>
      </p:sp>
      <p:sp>
        <p:nvSpPr>
          <p:cNvPr descr="Background pointer shape in timeline graphic" id="148" name="Google Shape;148;p17"/>
          <p:cNvSpPr/>
          <p:nvPr/>
        </p:nvSpPr>
        <p:spPr>
          <a:xfrm>
            <a:off x="311700" y="16681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 name="Google Shape;149;p17"/>
          <p:cNvSpPr txBox="1"/>
          <p:nvPr/>
        </p:nvSpPr>
        <p:spPr>
          <a:xfrm>
            <a:off x="457200" y="28777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Stock Management Module</a:t>
            </a:r>
            <a:endParaRPr b="1">
              <a:solidFill>
                <a:schemeClr val="dk1"/>
              </a:solidFill>
            </a:endParaRPr>
          </a:p>
        </p:txBody>
      </p:sp>
      <p:sp>
        <p:nvSpPr>
          <p:cNvPr id="150" name="Google Shape;150;p17"/>
          <p:cNvSpPr txBox="1"/>
          <p:nvPr/>
        </p:nvSpPr>
        <p:spPr>
          <a:xfrm>
            <a:off x="457200" y="3181950"/>
            <a:ext cx="8198100" cy="118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Stock Management Module is divided into 2 sub-modules, Add Products, Add/Modify Stock Details. While adding products or modifying stock details we will get some details like, product name, quantity, HSNCode, Cost Price, Selling Price, expire date, packing date. User can add product manually or they can insert directly stocks, if there is any new product it will automatically first add product and then it add stocks.</a:t>
            </a:r>
            <a:endParaRPr/>
          </a:p>
          <a:p>
            <a:pPr indent="0" lvl="0" marL="0" rtl="0" algn="just">
              <a:spcBef>
                <a:spcPts val="0"/>
              </a:spcBef>
              <a:spcAft>
                <a:spcPts val="0"/>
              </a:spcAft>
              <a:buNone/>
            </a:pPr>
            <a:r>
              <a:t/>
            </a:r>
            <a:endParaRPr/>
          </a:p>
        </p:txBody>
      </p:sp>
      <p:sp>
        <p:nvSpPr>
          <p:cNvPr descr="Background pointer shape in timeline graphic" id="151" name="Google Shape;151;p17"/>
          <p:cNvSpPr/>
          <p:nvPr/>
        </p:nvSpPr>
        <p:spPr>
          <a:xfrm>
            <a:off x="311700" y="29635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 name="Google Shape;152;p17"/>
          <p:cNvSpPr/>
          <p:nvPr/>
        </p:nvSpPr>
        <p:spPr>
          <a:xfrm>
            <a:off x="8655300" y="-26750"/>
            <a:ext cx="5025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Components (Continue</a:t>
            </a:r>
            <a:r>
              <a:rPr lang="en"/>
              <a:t>...</a:t>
            </a:r>
            <a:r>
              <a:rPr lang="en"/>
              <a:t>)</a:t>
            </a:r>
            <a:endParaRPr/>
          </a:p>
        </p:txBody>
      </p:sp>
      <p:cxnSp>
        <p:nvCxnSpPr>
          <p:cNvPr id="159" name="Google Shape;159;p18"/>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160" name="Google Shape;160;p18"/>
          <p:cNvGrpSpPr/>
          <p:nvPr/>
        </p:nvGrpSpPr>
        <p:grpSpPr>
          <a:xfrm>
            <a:off x="-4650" y="4600200"/>
            <a:ext cx="9153300" cy="563800"/>
            <a:chOff x="125" y="4600200"/>
            <a:chExt cx="9153300" cy="563800"/>
          </a:xfrm>
        </p:grpSpPr>
        <p:sp>
          <p:nvSpPr>
            <p:cNvPr id="161" name="Google Shape;161;p18"/>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162" name="Google Shape;162;p18"/>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163" name="Google Shape;163;p18"/>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164" name="Google Shape;164;p18"/>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165" name="Google Shape;165;p18"/>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166" name="Google Shape;166;p18"/>
          <p:cNvSpPr txBox="1"/>
          <p:nvPr/>
        </p:nvSpPr>
        <p:spPr>
          <a:xfrm>
            <a:off x="457200" y="11251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Billing</a:t>
            </a:r>
            <a:r>
              <a:rPr b="1" lang="en">
                <a:solidFill>
                  <a:schemeClr val="dk1"/>
                </a:solidFill>
              </a:rPr>
              <a:t> Module</a:t>
            </a:r>
            <a:endParaRPr b="1">
              <a:solidFill>
                <a:schemeClr val="dk1"/>
              </a:solidFill>
            </a:endParaRPr>
          </a:p>
        </p:txBody>
      </p:sp>
      <p:sp>
        <p:nvSpPr>
          <p:cNvPr id="167" name="Google Shape;167;p18"/>
          <p:cNvSpPr txBox="1"/>
          <p:nvPr/>
        </p:nvSpPr>
        <p:spPr>
          <a:xfrm>
            <a:off x="457200" y="1429350"/>
            <a:ext cx="8198100" cy="114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User will scan the products QR Code and each items will be added to list of billing desk, billing was done with some basic calculation related to GST and discount based on product. Qty*SellingPrice=Amount,AmountDiscount=TaxableAmount, TaxableAmount+GST=TotalAmount information we get while billing are Customers Mobile/email, Selling Price(With GST). Quantity, Payment Mode</a:t>
            </a:r>
            <a:endParaRPr/>
          </a:p>
          <a:p>
            <a:pPr indent="0" lvl="0" marL="0" rtl="0" algn="just">
              <a:spcBef>
                <a:spcPts val="0"/>
              </a:spcBef>
              <a:spcAft>
                <a:spcPts val="0"/>
              </a:spcAft>
              <a:buNone/>
            </a:pPr>
            <a:r>
              <a:t/>
            </a:r>
            <a:endParaRPr/>
          </a:p>
        </p:txBody>
      </p:sp>
      <p:sp>
        <p:nvSpPr>
          <p:cNvPr descr="Background pointer shape in timeline graphic" id="168" name="Google Shape;168;p18"/>
          <p:cNvSpPr/>
          <p:nvPr/>
        </p:nvSpPr>
        <p:spPr>
          <a:xfrm>
            <a:off x="311700" y="1210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 name="Google Shape;169;p18"/>
          <p:cNvSpPr txBox="1"/>
          <p:nvPr/>
        </p:nvSpPr>
        <p:spPr>
          <a:xfrm>
            <a:off x="457200" y="26491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Print</a:t>
            </a:r>
            <a:r>
              <a:rPr b="1" lang="en">
                <a:solidFill>
                  <a:schemeClr val="dk1"/>
                </a:solidFill>
              </a:rPr>
              <a:t> Module</a:t>
            </a:r>
            <a:endParaRPr b="1">
              <a:solidFill>
                <a:schemeClr val="dk1"/>
              </a:solidFill>
            </a:endParaRPr>
          </a:p>
        </p:txBody>
      </p:sp>
      <p:sp>
        <p:nvSpPr>
          <p:cNvPr id="170" name="Google Shape;170;p18"/>
          <p:cNvSpPr txBox="1"/>
          <p:nvPr/>
        </p:nvSpPr>
        <p:spPr>
          <a:xfrm>
            <a:off x="457200" y="2953350"/>
            <a:ext cx="8198100" cy="56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Based on the product inserted into the stock user can also print out the QR code, they can select the product and system will ask how many QR Code must be printed for per product.</a:t>
            </a:r>
            <a:endParaRPr/>
          </a:p>
        </p:txBody>
      </p:sp>
      <p:sp>
        <p:nvSpPr>
          <p:cNvPr descr="Background pointer shape in timeline graphic" id="171" name="Google Shape;171;p18"/>
          <p:cNvSpPr/>
          <p:nvPr/>
        </p:nvSpPr>
        <p:spPr>
          <a:xfrm>
            <a:off x="311700" y="2734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18"/>
          <p:cNvSpPr txBox="1"/>
          <p:nvPr/>
        </p:nvSpPr>
        <p:spPr>
          <a:xfrm>
            <a:off x="457200" y="35635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Stock Notify</a:t>
            </a:r>
            <a:r>
              <a:rPr b="1" lang="en">
                <a:solidFill>
                  <a:schemeClr val="dk1"/>
                </a:solidFill>
              </a:rPr>
              <a:t> Module</a:t>
            </a:r>
            <a:endParaRPr b="1">
              <a:solidFill>
                <a:schemeClr val="dk1"/>
              </a:solidFill>
            </a:endParaRPr>
          </a:p>
        </p:txBody>
      </p:sp>
      <p:sp>
        <p:nvSpPr>
          <p:cNvPr id="173" name="Google Shape;173;p18"/>
          <p:cNvSpPr txBox="1"/>
          <p:nvPr/>
        </p:nvSpPr>
        <p:spPr>
          <a:xfrm>
            <a:off x="457200" y="3867750"/>
            <a:ext cx="8198100" cy="56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If any stock is less than given limit or product is expired then it will notify instantly to owner, to remove that stock from their shop.</a:t>
            </a:r>
            <a:endParaRPr/>
          </a:p>
        </p:txBody>
      </p:sp>
      <p:sp>
        <p:nvSpPr>
          <p:cNvPr descr="Background pointer shape in timeline graphic" id="174" name="Google Shape;174;p18"/>
          <p:cNvSpPr/>
          <p:nvPr/>
        </p:nvSpPr>
        <p:spPr>
          <a:xfrm>
            <a:off x="311700" y="36493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5" name="Google Shape;175;p18"/>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Components (Continue...)</a:t>
            </a:r>
            <a:endParaRPr/>
          </a:p>
        </p:txBody>
      </p:sp>
      <p:cxnSp>
        <p:nvCxnSpPr>
          <p:cNvPr id="181" name="Google Shape;181;p19"/>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182" name="Google Shape;182;p19"/>
          <p:cNvGrpSpPr/>
          <p:nvPr/>
        </p:nvGrpSpPr>
        <p:grpSpPr>
          <a:xfrm>
            <a:off x="-4650" y="4600200"/>
            <a:ext cx="9153300" cy="563800"/>
            <a:chOff x="125" y="4600200"/>
            <a:chExt cx="9153300" cy="563800"/>
          </a:xfrm>
        </p:grpSpPr>
        <p:sp>
          <p:nvSpPr>
            <p:cNvPr id="183" name="Google Shape;183;p19"/>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184" name="Google Shape;184;p19"/>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185" name="Google Shape;185;p19"/>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186" name="Google Shape;186;p19"/>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187" name="Google Shape;187;p19"/>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188" name="Google Shape;188;p19"/>
          <p:cNvSpPr txBox="1"/>
          <p:nvPr/>
        </p:nvSpPr>
        <p:spPr>
          <a:xfrm>
            <a:off x="457200" y="11251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Report &amp; Analysis</a:t>
            </a:r>
            <a:r>
              <a:rPr b="1" lang="en">
                <a:solidFill>
                  <a:schemeClr val="dk1"/>
                </a:solidFill>
              </a:rPr>
              <a:t> Module</a:t>
            </a:r>
            <a:endParaRPr b="1">
              <a:solidFill>
                <a:schemeClr val="dk1"/>
              </a:solidFill>
            </a:endParaRPr>
          </a:p>
        </p:txBody>
      </p:sp>
      <p:sp>
        <p:nvSpPr>
          <p:cNvPr id="189" name="Google Shape;189;p19"/>
          <p:cNvSpPr txBox="1"/>
          <p:nvPr/>
        </p:nvSpPr>
        <p:spPr>
          <a:xfrm>
            <a:off x="457200" y="1429350"/>
            <a:ext cx="8198100" cy="56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All kind of statistical data will be displayed here which will help owner to boost their business/ </a:t>
            </a:r>
            <a:r>
              <a:rPr lang="en"/>
              <a:t>entire</a:t>
            </a:r>
            <a:r>
              <a:rPr lang="en"/>
              <a:t> organization. Report &amp; Analysis details like..</a:t>
            </a:r>
            <a:endParaRPr/>
          </a:p>
          <a:p>
            <a:pPr indent="0" lvl="0" marL="0" rtl="0" algn="just">
              <a:spcBef>
                <a:spcPts val="0"/>
              </a:spcBef>
              <a:spcAft>
                <a:spcPts val="0"/>
              </a:spcAft>
              <a:buNone/>
            </a:pPr>
            <a:r>
              <a:t/>
            </a:r>
            <a:endParaRPr/>
          </a:p>
        </p:txBody>
      </p:sp>
      <p:sp>
        <p:nvSpPr>
          <p:cNvPr descr="Background pointer shape in timeline graphic" id="190" name="Google Shape;190;p19"/>
          <p:cNvSpPr/>
          <p:nvPr/>
        </p:nvSpPr>
        <p:spPr>
          <a:xfrm>
            <a:off x="311700" y="1210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19"/>
          <p:cNvSpPr txBox="1"/>
          <p:nvPr/>
        </p:nvSpPr>
        <p:spPr>
          <a:xfrm>
            <a:off x="321625" y="1896150"/>
            <a:ext cx="3911400" cy="11748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 sz="1300"/>
              <a:t>Maximum Selling Product in the Day</a:t>
            </a:r>
            <a:endParaRPr sz="1300"/>
          </a:p>
          <a:p>
            <a:pPr indent="-311150" lvl="0" marL="457200" rtl="0" algn="just">
              <a:spcBef>
                <a:spcPts val="0"/>
              </a:spcBef>
              <a:spcAft>
                <a:spcPts val="0"/>
              </a:spcAft>
              <a:buSzPts val="1300"/>
              <a:buChar char="●"/>
            </a:pPr>
            <a:r>
              <a:rPr lang="en" sz="1300"/>
              <a:t>Maximum Selling Product in the Month</a:t>
            </a:r>
            <a:endParaRPr sz="1300"/>
          </a:p>
          <a:p>
            <a:pPr indent="-311150" lvl="0" marL="457200" rtl="0" algn="just">
              <a:spcBef>
                <a:spcPts val="0"/>
              </a:spcBef>
              <a:spcAft>
                <a:spcPts val="0"/>
              </a:spcAft>
              <a:buSzPts val="1300"/>
              <a:buChar char="●"/>
            </a:pPr>
            <a:r>
              <a:rPr lang="en" sz="1300"/>
              <a:t>Unique Customers</a:t>
            </a:r>
            <a:endParaRPr sz="1300"/>
          </a:p>
          <a:p>
            <a:pPr indent="-311150" lvl="0" marL="457200" rtl="0" algn="just">
              <a:spcBef>
                <a:spcPts val="0"/>
              </a:spcBef>
              <a:spcAft>
                <a:spcPts val="0"/>
              </a:spcAft>
              <a:buSzPts val="1300"/>
              <a:buChar char="●"/>
            </a:pPr>
            <a:r>
              <a:rPr lang="en" sz="1300"/>
              <a:t>Total Products in their Shop</a:t>
            </a:r>
            <a:endParaRPr sz="1300"/>
          </a:p>
          <a:p>
            <a:pPr indent="-311150" lvl="0" marL="457200" rtl="0" algn="just">
              <a:spcBef>
                <a:spcPts val="0"/>
              </a:spcBef>
              <a:spcAft>
                <a:spcPts val="0"/>
              </a:spcAft>
              <a:buSzPts val="1300"/>
              <a:buChar char="●"/>
            </a:pPr>
            <a:r>
              <a:rPr lang="en" sz="1300"/>
              <a:t>Which Products not sale in Day or Month</a:t>
            </a:r>
            <a:endParaRPr sz="1300"/>
          </a:p>
        </p:txBody>
      </p:sp>
      <p:sp>
        <p:nvSpPr>
          <p:cNvPr id="192" name="Google Shape;192;p19"/>
          <p:cNvSpPr txBox="1"/>
          <p:nvPr/>
        </p:nvSpPr>
        <p:spPr>
          <a:xfrm>
            <a:off x="3780900" y="1903225"/>
            <a:ext cx="5127600" cy="11748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 sz="1300"/>
              <a:t>Product wise selling count Report of the Day, Month &amp; Year</a:t>
            </a:r>
            <a:endParaRPr sz="1300"/>
          </a:p>
          <a:p>
            <a:pPr indent="-311150" lvl="0" marL="457200" rtl="0" algn="just">
              <a:spcBef>
                <a:spcPts val="0"/>
              </a:spcBef>
              <a:spcAft>
                <a:spcPts val="0"/>
              </a:spcAft>
              <a:buSzPts val="1300"/>
              <a:buChar char="●"/>
            </a:pPr>
            <a:r>
              <a:rPr lang="en" sz="1300"/>
              <a:t>Profit of the Day, Month and Year</a:t>
            </a:r>
            <a:endParaRPr sz="1300"/>
          </a:p>
          <a:p>
            <a:pPr indent="-311150" lvl="0" marL="457200" rtl="0" algn="just">
              <a:spcBef>
                <a:spcPts val="0"/>
              </a:spcBef>
              <a:spcAft>
                <a:spcPts val="0"/>
              </a:spcAft>
              <a:buSzPts val="1300"/>
              <a:buChar char="●"/>
            </a:pPr>
            <a:r>
              <a:rPr lang="en" sz="1300"/>
              <a:t>Current Stock Report</a:t>
            </a:r>
            <a:endParaRPr sz="1300"/>
          </a:p>
          <a:p>
            <a:pPr indent="-311150" lvl="0" marL="457200" rtl="0" algn="just">
              <a:spcBef>
                <a:spcPts val="0"/>
              </a:spcBef>
              <a:spcAft>
                <a:spcPts val="0"/>
              </a:spcAft>
              <a:buSzPts val="1300"/>
              <a:buChar char="●"/>
            </a:pPr>
            <a:r>
              <a:rPr lang="en" sz="1300"/>
              <a:t>Sales Return Products</a:t>
            </a:r>
            <a:endParaRPr sz="1300"/>
          </a:p>
          <a:p>
            <a:pPr indent="-311150" lvl="0" marL="457200" rtl="0" algn="just">
              <a:spcBef>
                <a:spcPts val="0"/>
              </a:spcBef>
              <a:spcAft>
                <a:spcPts val="0"/>
              </a:spcAft>
              <a:buSzPts val="1300"/>
              <a:buChar char="●"/>
            </a:pPr>
            <a:r>
              <a:rPr lang="en" sz="1300"/>
              <a:t>And Many More Reports with PDF and Excel files.</a:t>
            </a:r>
            <a:endParaRPr sz="1300"/>
          </a:p>
        </p:txBody>
      </p:sp>
      <p:sp>
        <p:nvSpPr>
          <p:cNvPr id="193" name="Google Shape;193;p19"/>
          <p:cNvSpPr txBox="1"/>
          <p:nvPr/>
        </p:nvSpPr>
        <p:spPr>
          <a:xfrm>
            <a:off x="457200" y="3030175"/>
            <a:ext cx="6559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Sales Return </a:t>
            </a:r>
            <a:r>
              <a:rPr b="1" lang="en">
                <a:solidFill>
                  <a:schemeClr val="dk1"/>
                </a:solidFill>
              </a:rPr>
              <a:t>Module</a:t>
            </a:r>
            <a:endParaRPr b="1">
              <a:solidFill>
                <a:schemeClr val="dk1"/>
              </a:solidFill>
            </a:endParaRPr>
          </a:p>
        </p:txBody>
      </p:sp>
      <p:sp>
        <p:nvSpPr>
          <p:cNvPr id="194" name="Google Shape;194;p19"/>
          <p:cNvSpPr txBox="1"/>
          <p:nvPr/>
        </p:nvSpPr>
        <p:spPr>
          <a:xfrm>
            <a:off x="457200" y="3334350"/>
            <a:ext cx="8198100" cy="78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Whenever any customer return any product, due to any reason like damaged product, Defective  Product, Product not as per expected, etc... We will get some details at the time of sales return like, Customer Mobile, Product ID, Quantity, Note (Reason for Return)</a:t>
            </a:r>
            <a:endParaRPr/>
          </a:p>
        </p:txBody>
      </p:sp>
      <p:sp>
        <p:nvSpPr>
          <p:cNvPr descr="Background pointer shape in timeline graphic" id="195" name="Google Shape;195;p19"/>
          <p:cNvSpPr/>
          <p:nvPr/>
        </p:nvSpPr>
        <p:spPr>
          <a:xfrm>
            <a:off x="311700" y="3115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6" name="Google Shape;196;p19"/>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a:t>
            </a:r>
            <a:endParaRPr/>
          </a:p>
        </p:txBody>
      </p:sp>
      <p:cxnSp>
        <p:nvCxnSpPr>
          <p:cNvPr id="202" name="Google Shape;202;p20"/>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203" name="Google Shape;203;p20"/>
          <p:cNvGrpSpPr/>
          <p:nvPr/>
        </p:nvGrpSpPr>
        <p:grpSpPr>
          <a:xfrm>
            <a:off x="-4650" y="4600200"/>
            <a:ext cx="9153300" cy="563800"/>
            <a:chOff x="125" y="4600200"/>
            <a:chExt cx="9153300" cy="563800"/>
          </a:xfrm>
        </p:grpSpPr>
        <p:sp>
          <p:nvSpPr>
            <p:cNvPr id="204" name="Google Shape;204;p20"/>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205" name="Google Shape;205;p20"/>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206" name="Google Shape;206;p20"/>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207" name="Google Shape;207;p20"/>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208" name="Google Shape;208;p20"/>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209" name="Google Shape;209;p20"/>
          <p:cNvSpPr txBox="1"/>
          <p:nvPr/>
        </p:nvSpPr>
        <p:spPr>
          <a:xfrm>
            <a:off x="441250" y="1169575"/>
            <a:ext cx="86925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Minimal Hardware Requirements</a:t>
            </a:r>
            <a:endParaRPr b="1">
              <a:solidFill>
                <a:schemeClr val="dk1"/>
              </a:solidFill>
            </a:endParaRPr>
          </a:p>
        </p:txBody>
      </p:sp>
      <p:graphicFrame>
        <p:nvGraphicFramePr>
          <p:cNvPr id="210" name="Google Shape;210;p20"/>
          <p:cNvGraphicFramePr/>
          <p:nvPr/>
        </p:nvGraphicFramePr>
        <p:xfrm>
          <a:off x="562725" y="1662538"/>
          <a:ext cx="3000000" cy="3000000"/>
        </p:xfrm>
        <a:graphic>
          <a:graphicData uri="http://schemas.openxmlformats.org/drawingml/2006/table">
            <a:tbl>
              <a:tblPr>
                <a:noFill/>
                <a:tableStyleId>{F12BC602-9AED-443A-A304-BC82CCB2CE89}</a:tableStyleId>
              </a:tblPr>
              <a:tblGrid>
                <a:gridCol w="2147700"/>
                <a:gridCol w="4194450"/>
              </a:tblGrid>
              <a:tr h="181850">
                <a:tc>
                  <a:txBody>
                    <a:bodyPr/>
                    <a:lstStyle/>
                    <a:p>
                      <a:pPr indent="0" lvl="0" marL="0" rtl="0" algn="l">
                        <a:spcBef>
                          <a:spcPts val="0"/>
                        </a:spcBef>
                        <a:spcAft>
                          <a:spcPts val="0"/>
                        </a:spcAft>
                        <a:buNone/>
                      </a:pPr>
                      <a:r>
                        <a:rPr lang="en" sz="1200"/>
                        <a:t>Operating System</a:t>
                      </a:r>
                      <a:endParaRPr sz="1200"/>
                    </a:p>
                  </a:txBody>
                  <a:tcPr marT="91425" marB="91425" marR="91425" marL="91425"/>
                </a:tc>
                <a:tc>
                  <a:txBody>
                    <a:bodyPr/>
                    <a:lstStyle/>
                    <a:p>
                      <a:pPr indent="0" lvl="0" marL="0" rtl="0" algn="l">
                        <a:spcBef>
                          <a:spcPts val="0"/>
                        </a:spcBef>
                        <a:spcAft>
                          <a:spcPts val="0"/>
                        </a:spcAft>
                        <a:buNone/>
                      </a:pPr>
                      <a:r>
                        <a:rPr lang="en" sz="1200"/>
                        <a:t>Microsoft Windows 7, 8 or 10, Ubuntu, Mac</a:t>
                      </a:r>
                      <a:endParaRPr sz="1200"/>
                    </a:p>
                  </a:txBody>
                  <a:tcPr marT="91425" marB="91425" marR="91425" marL="91425"/>
                </a:tc>
              </a:tr>
              <a:tr h="181850">
                <a:tc>
                  <a:txBody>
                    <a:bodyPr/>
                    <a:lstStyle/>
                    <a:p>
                      <a:pPr indent="0" lvl="0" marL="0" rtl="0" algn="l">
                        <a:spcBef>
                          <a:spcPts val="0"/>
                        </a:spcBef>
                        <a:spcAft>
                          <a:spcPts val="0"/>
                        </a:spcAft>
                        <a:buNone/>
                      </a:pPr>
                      <a:r>
                        <a:rPr lang="en" sz="1200"/>
                        <a:t>CPU Processor</a:t>
                      </a:r>
                      <a:endParaRPr sz="1200"/>
                    </a:p>
                  </a:txBody>
                  <a:tcPr marT="91425" marB="91425" marR="91425" marL="91425"/>
                </a:tc>
                <a:tc>
                  <a:txBody>
                    <a:bodyPr/>
                    <a:lstStyle/>
                    <a:p>
                      <a:pPr indent="0" lvl="0" marL="0" rtl="0" algn="l">
                        <a:spcBef>
                          <a:spcPts val="0"/>
                        </a:spcBef>
                        <a:spcAft>
                          <a:spcPts val="0"/>
                        </a:spcAft>
                        <a:buNone/>
                      </a:pPr>
                      <a:r>
                        <a:rPr lang="en" sz="1200"/>
                        <a:t>Dual Core 3rd Gen. or above</a:t>
                      </a:r>
                      <a:endParaRPr sz="1200"/>
                    </a:p>
                  </a:txBody>
                  <a:tcPr marT="91425" marB="91425" marR="91425" marL="91425"/>
                </a:tc>
              </a:tr>
              <a:tr h="181850">
                <a:tc>
                  <a:txBody>
                    <a:bodyPr/>
                    <a:lstStyle/>
                    <a:p>
                      <a:pPr indent="0" lvl="0" marL="0" rtl="0" algn="l">
                        <a:spcBef>
                          <a:spcPts val="0"/>
                        </a:spcBef>
                        <a:spcAft>
                          <a:spcPts val="0"/>
                        </a:spcAft>
                        <a:buNone/>
                      </a:pPr>
                      <a:r>
                        <a:rPr lang="en" sz="1200"/>
                        <a:t>RAM</a:t>
                      </a:r>
                      <a:endParaRPr sz="1200"/>
                    </a:p>
                  </a:txBody>
                  <a:tcPr marT="91425" marB="91425" marR="91425" marL="91425"/>
                </a:tc>
                <a:tc>
                  <a:txBody>
                    <a:bodyPr/>
                    <a:lstStyle/>
                    <a:p>
                      <a:pPr indent="0" lvl="0" marL="0" rtl="0" algn="l">
                        <a:spcBef>
                          <a:spcPts val="0"/>
                        </a:spcBef>
                        <a:spcAft>
                          <a:spcPts val="0"/>
                        </a:spcAft>
                        <a:buNone/>
                      </a:pPr>
                      <a:r>
                        <a:rPr lang="en" sz="1200"/>
                        <a:t>2GB</a:t>
                      </a:r>
                      <a:endParaRPr sz="1200"/>
                    </a:p>
                  </a:txBody>
                  <a:tcPr marT="91425" marB="91425" marR="91425" marL="91425"/>
                </a:tc>
              </a:tr>
              <a:tr h="181850">
                <a:tc>
                  <a:txBody>
                    <a:bodyPr/>
                    <a:lstStyle/>
                    <a:p>
                      <a:pPr indent="0" lvl="0" marL="0" rtl="0" algn="l">
                        <a:spcBef>
                          <a:spcPts val="0"/>
                        </a:spcBef>
                        <a:spcAft>
                          <a:spcPts val="0"/>
                        </a:spcAft>
                        <a:buNone/>
                      </a:pPr>
                      <a:r>
                        <a:rPr lang="en" sz="1200"/>
                        <a:t>Hard Disk</a:t>
                      </a:r>
                      <a:endParaRPr sz="1200"/>
                    </a:p>
                  </a:txBody>
                  <a:tcPr marT="91425" marB="91425" marR="91425" marL="91425"/>
                </a:tc>
                <a:tc>
                  <a:txBody>
                    <a:bodyPr/>
                    <a:lstStyle/>
                    <a:p>
                      <a:pPr indent="0" lvl="0" marL="0" rtl="0" algn="l">
                        <a:spcBef>
                          <a:spcPts val="0"/>
                        </a:spcBef>
                        <a:spcAft>
                          <a:spcPts val="0"/>
                        </a:spcAft>
                        <a:buNone/>
                      </a:pPr>
                      <a:r>
                        <a:rPr lang="en" sz="1200"/>
                        <a:t>250GB</a:t>
                      </a:r>
                      <a:endParaRPr sz="1200"/>
                    </a:p>
                  </a:txBody>
                  <a:tcPr marT="91425" marB="91425" marR="91425" marL="91425"/>
                </a:tc>
              </a:tr>
              <a:tr h="181850">
                <a:tc>
                  <a:txBody>
                    <a:bodyPr/>
                    <a:lstStyle/>
                    <a:p>
                      <a:pPr indent="0" lvl="0" marL="0" rtl="0" algn="l">
                        <a:spcBef>
                          <a:spcPts val="0"/>
                        </a:spcBef>
                        <a:spcAft>
                          <a:spcPts val="0"/>
                        </a:spcAft>
                        <a:buNone/>
                      </a:pPr>
                      <a:r>
                        <a:rPr lang="en" sz="1200"/>
                        <a:t>Camera</a:t>
                      </a:r>
                      <a:endParaRPr sz="1200"/>
                    </a:p>
                  </a:txBody>
                  <a:tcPr marT="91425" marB="91425" marR="91425" marL="91425"/>
                </a:tc>
                <a:tc>
                  <a:txBody>
                    <a:bodyPr/>
                    <a:lstStyle/>
                    <a:p>
                      <a:pPr indent="0" lvl="0" marL="0" rtl="0" algn="l">
                        <a:spcBef>
                          <a:spcPts val="0"/>
                        </a:spcBef>
                        <a:spcAft>
                          <a:spcPts val="0"/>
                        </a:spcAft>
                        <a:buNone/>
                      </a:pPr>
                      <a:r>
                        <a:rPr lang="en" sz="1200"/>
                        <a:t>2.0 MP TrueVision</a:t>
                      </a:r>
                      <a:endParaRPr sz="1200"/>
                    </a:p>
                  </a:txBody>
                  <a:tcPr marT="91425" marB="91425" marR="91425" marL="91425"/>
                </a:tc>
              </a:tr>
            </a:tbl>
          </a:graphicData>
        </a:graphic>
      </p:graphicFrame>
      <p:sp>
        <p:nvSpPr>
          <p:cNvPr descr="Background pointer shape in timeline graphic" id="211" name="Google Shape;211;p20"/>
          <p:cNvSpPr/>
          <p:nvPr/>
        </p:nvSpPr>
        <p:spPr>
          <a:xfrm>
            <a:off x="311700" y="1210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0"/>
          <p:cNvSpPr/>
          <p:nvPr/>
        </p:nvSpPr>
        <p:spPr>
          <a:xfrm>
            <a:off x="8655300" y="-26750"/>
            <a:ext cx="502500" cy="1045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Requirements (Continue...)</a:t>
            </a:r>
            <a:endParaRPr/>
          </a:p>
        </p:txBody>
      </p:sp>
      <p:cxnSp>
        <p:nvCxnSpPr>
          <p:cNvPr id="219" name="Google Shape;219;p21"/>
          <p:cNvCxnSpPr/>
          <p:nvPr/>
        </p:nvCxnSpPr>
        <p:spPr>
          <a:xfrm>
            <a:off x="-13525" y="1018800"/>
            <a:ext cx="9166800" cy="0"/>
          </a:xfrm>
          <a:prstGeom prst="straightConnector1">
            <a:avLst/>
          </a:prstGeom>
          <a:noFill/>
          <a:ln cap="flat" cmpd="sng" w="76200">
            <a:solidFill>
              <a:schemeClr val="dk1"/>
            </a:solidFill>
            <a:prstDash val="solid"/>
            <a:round/>
            <a:headEnd len="med" w="med" type="none"/>
            <a:tailEnd len="med" w="med" type="none"/>
          </a:ln>
        </p:spPr>
      </p:cxnSp>
      <p:grpSp>
        <p:nvGrpSpPr>
          <p:cNvPr id="220" name="Google Shape;220;p21"/>
          <p:cNvGrpSpPr/>
          <p:nvPr/>
        </p:nvGrpSpPr>
        <p:grpSpPr>
          <a:xfrm>
            <a:off x="-4650" y="4600200"/>
            <a:ext cx="9153300" cy="563800"/>
            <a:chOff x="125" y="4600200"/>
            <a:chExt cx="9153300" cy="563800"/>
          </a:xfrm>
        </p:grpSpPr>
        <p:sp>
          <p:nvSpPr>
            <p:cNvPr id="221" name="Google Shape;221;p21"/>
            <p:cNvSpPr txBox="1"/>
            <p:nvPr/>
          </p:nvSpPr>
          <p:spPr>
            <a:xfrm>
              <a:off x="52125" y="4611100"/>
              <a:ext cx="2338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Group-2</a:t>
              </a:r>
              <a:endParaRPr b="1" sz="2000">
                <a:solidFill>
                  <a:schemeClr val="dk1"/>
                </a:solidFill>
                <a:latin typeface="Roboto"/>
                <a:ea typeface="Roboto"/>
                <a:cs typeface="Roboto"/>
                <a:sym typeface="Roboto"/>
              </a:endParaRPr>
            </a:p>
          </p:txBody>
        </p:sp>
        <p:cxnSp>
          <p:nvCxnSpPr>
            <p:cNvPr id="222" name="Google Shape;222;p21"/>
            <p:cNvCxnSpPr/>
            <p:nvPr/>
          </p:nvCxnSpPr>
          <p:spPr>
            <a:xfrm>
              <a:off x="125" y="4600200"/>
              <a:ext cx="2447400" cy="0"/>
            </a:xfrm>
            <a:prstGeom prst="straightConnector1">
              <a:avLst/>
            </a:prstGeom>
            <a:noFill/>
            <a:ln cap="flat" cmpd="sng" w="28575">
              <a:solidFill>
                <a:schemeClr val="dk1"/>
              </a:solidFill>
              <a:prstDash val="solid"/>
              <a:round/>
              <a:headEnd len="med" w="med" type="none"/>
              <a:tailEnd len="med" w="med" type="none"/>
            </a:ln>
          </p:spPr>
        </p:cxnSp>
        <p:cxnSp>
          <p:nvCxnSpPr>
            <p:cNvPr id="223" name="Google Shape;223;p21"/>
            <p:cNvCxnSpPr/>
            <p:nvPr/>
          </p:nvCxnSpPr>
          <p:spPr>
            <a:xfrm>
              <a:off x="2438525" y="4600200"/>
              <a:ext cx="6714900" cy="0"/>
            </a:xfrm>
            <a:prstGeom prst="straightConnector1">
              <a:avLst/>
            </a:prstGeom>
            <a:noFill/>
            <a:ln cap="flat" cmpd="sng" w="28575">
              <a:solidFill>
                <a:schemeClr val="dk1"/>
              </a:solidFill>
              <a:prstDash val="solid"/>
              <a:round/>
              <a:headEnd len="med" w="med" type="none"/>
              <a:tailEnd len="med" w="med" type="none"/>
            </a:ln>
          </p:spPr>
        </p:cxnSp>
        <p:cxnSp>
          <p:nvCxnSpPr>
            <p:cNvPr id="224" name="Google Shape;224;p21"/>
            <p:cNvCxnSpPr/>
            <p:nvPr/>
          </p:nvCxnSpPr>
          <p:spPr>
            <a:xfrm flipH="1">
              <a:off x="2530250" y="4605175"/>
              <a:ext cx="7200" cy="553200"/>
            </a:xfrm>
            <a:prstGeom prst="straightConnector1">
              <a:avLst/>
            </a:prstGeom>
            <a:noFill/>
            <a:ln cap="flat" cmpd="sng" w="28575">
              <a:solidFill>
                <a:schemeClr val="dk1"/>
              </a:solidFill>
              <a:prstDash val="solid"/>
              <a:round/>
              <a:headEnd len="med" w="med" type="none"/>
              <a:tailEnd len="med" w="med" type="none"/>
            </a:ln>
          </p:spPr>
        </p:cxnSp>
        <p:sp>
          <p:nvSpPr>
            <p:cNvPr id="225" name="Google Shape;225;p21"/>
            <p:cNvSpPr txBox="1"/>
            <p:nvPr/>
          </p:nvSpPr>
          <p:spPr>
            <a:xfrm>
              <a:off x="2595925" y="4611100"/>
              <a:ext cx="644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  </a:t>
              </a:r>
              <a:r>
                <a:rPr b="1" lang="en" sz="2000">
                  <a:solidFill>
                    <a:schemeClr val="dk1"/>
                  </a:solidFill>
                  <a:latin typeface="Roboto"/>
                  <a:ea typeface="Roboto"/>
                  <a:cs typeface="Roboto"/>
                  <a:sym typeface="Roboto"/>
                </a:rPr>
                <a:t>DMS </a:t>
              </a:r>
              <a:r>
                <a:rPr b="1" lang="en">
                  <a:solidFill>
                    <a:schemeClr val="dk1"/>
                  </a:solidFill>
                  <a:latin typeface="Roboto"/>
                  <a:ea typeface="Roboto"/>
                  <a:cs typeface="Roboto"/>
                  <a:sym typeface="Roboto"/>
                </a:rPr>
                <a:t>Inventory Management System | Mini Project | Semester - V</a:t>
              </a:r>
              <a:endParaRPr>
                <a:solidFill>
                  <a:schemeClr val="dk1"/>
                </a:solidFill>
                <a:latin typeface="Roboto"/>
                <a:ea typeface="Roboto"/>
                <a:cs typeface="Roboto"/>
                <a:sym typeface="Roboto"/>
              </a:endParaRPr>
            </a:p>
          </p:txBody>
        </p:sp>
      </p:grpSp>
      <p:sp>
        <p:nvSpPr>
          <p:cNvPr id="226" name="Google Shape;226;p21"/>
          <p:cNvSpPr txBox="1"/>
          <p:nvPr/>
        </p:nvSpPr>
        <p:spPr>
          <a:xfrm>
            <a:off x="441250" y="1169575"/>
            <a:ext cx="86925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Software</a:t>
            </a:r>
            <a:r>
              <a:rPr b="1" lang="en">
                <a:solidFill>
                  <a:schemeClr val="dk1"/>
                </a:solidFill>
              </a:rPr>
              <a:t> Requirements</a:t>
            </a:r>
            <a:endParaRPr b="1">
              <a:solidFill>
                <a:schemeClr val="dk1"/>
              </a:solidFill>
            </a:endParaRPr>
          </a:p>
        </p:txBody>
      </p:sp>
      <p:graphicFrame>
        <p:nvGraphicFramePr>
          <p:cNvPr id="227" name="Google Shape;227;p21"/>
          <p:cNvGraphicFramePr/>
          <p:nvPr/>
        </p:nvGraphicFramePr>
        <p:xfrm>
          <a:off x="562725" y="1662538"/>
          <a:ext cx="3000000" cy="3000000"/>
        </p:xfrm>
        <a:graphic>
          <a:graphicData uri="http://schemas.openxmlformats.org/drawingml/2006/table">
            <a:tbl>
              <a:tblPr>
                <a:noFill/>
                <a:tableStyleId>{F12BC602-9AED-443A-A304-BC82CCB2CE89}</a:tableStyleId>
              </a:tblPr>
              <a:tblGrid>
                <a:gridCol w="2812225"/>
                <a:gridCol w="3529925"/>
              </a:tblGrid>
              <a:tr h="181850">
                <a:tc>
                  <a:txBody>
                    <a:bodyPr/>
                    <a:lstStyle/>
                    <a:p>
                      <a:pPr indent="0" lvl="0" marL="0" rtl="0" algn="l">
                        <a:spcBef>
                          <a:spcPts val="0"/>
                        </a:spcBef>
                        <a:spcAft>
                          <a:spcPts val="0"/>
                        </a:spcAft>
                        <a:buNone/>
                      </a:pPr>
                      <a:r>
                        <a:rPr lang="en" sz="1200"/>
                        <a:t>Python 2.7+</a:t>
                      </a:r>
                      <a:endParaRPr sz="1200"/>
                    </a:p>
                  </a:txBody>
                  <a:tcPr marT="91425" marB="91425" marR="91425" marL="91425"/>
                </a:tc>
                <a:tc>
                  <a:txBody>
                    <a:bodyPr/>
                    <a:lstStyle/>
                    <a:p>
                      <a:pPr indent="0" lvl="0" marL="0" rtl="0" algn="l">
                        <a:spcBef>
                          <a:spcPts val="0"/>
                        </a:spcBef>
                        <a:spcAft>
                          <a:spcPts val="0"/>
                        </a:spcAft>
                        <a:buNone/>
                      </a:pPr>
                      <a:r>
                        <a:rPr lang="en" sz="1200"/>
                        <a:t>Support some libraries, (if requires)</a:t>
                      </a:r>
                      <a:endParaRPr sz="1200"/>
                    </a:p>
                  </a:txBody>
                  <a:tcPr marT="91425" marB="91425" marR="91425" marL="91425"/>
                </a:tc>
              </a:tr>
              <a:tr h="181850">
                <a:tc>
                  <a:txBody>
                    <a:bodyPr/>
                    <a:lstStyle/>
                    <a:p>
                      <a:pPr indent="0" lvl="0" marL="0" rtl="0" algn="l">
                        <a:spcBef>
                          <a:spcPts val="0"/>
                        </a:spcBef>
                        <a:spcAft>
                          <a:spcPts val="0"/>
                        </a:spcAft>
                        <a:buNone/>
                      </a:pPr>
                      <a:r>
                        <a:rPr lang="en" sz="1200"/>
                        <a:t>Adobe Reader or any pdf reader</a:t>
                      </a:r>
                      <a:endParaRPr sz="1200"/>
                    </a:p>
                  </a:txBody>
                  <a:tcPr marT="91425" marB="91425" marR="91425" marL="91425"/>
                </a:tc>
                <a:tc>
                  <a:txBody>
                    <a:bodyPr/>
                    <a:lstStyle/>
                    <a:p>
                      <a:pPr indent="0" lvl="0" marL="0" rtl="0" algn="l">
                        <a:spcBef>
                          <a:spcPts val="0"/>
                        </a:spcBef>
                        <a:spcAft>
                          <a:spcPts val="0"/>
                        </a:spcAft>
                        <a:buNone/>
                      </a:pPr>
                      <a:r>
                        <a:rPr lang="en" sz="1200"/>
                        <a:t>Used for Label printing and billing</a:t>
                      </a:r>
                      <a:endParaRPr sz="1200"/>
                    </a:p>
                  </a:txBody>
                  <a:tcPr marT="91425" marB="91425" marR="91425" marL="91425"/>
                </a:tc>
              </a:tr>
              <a:tr h="181850">
                <a:tc>
                  <a:txBody>
                    <a:bodyPr/>
                    <a:lstStyle/>
                    <a:p>
                      <a:pPr indent="0" lvl="0" marL="0" rtl="0" algn="l">
                        <a:spcBef>
                          <a:spcPts val="0"/>
                        </a:spcBef>
                        <a:spcAft>
                          <a:spcPts val="0"/>
                        </a:spcAft>
                        <a:buNone/>
                      </a:pPr>
                      <a:r>
                        <a:rPr lang="en" sz="1200"/>
                        <a:t>MS Excel</a:t>
                      </a:r>
                      <a:endParaRPr sz="1200"/>
                    </a:p>
                  </a:txBody>
                  <a:tcPr marT="91425" marB="91425" marR="91425" marL="91425"/>
                </a:tc>
                <a:tc>
                  <a:txBody>
                    <a:bodyPr/>
                    <a:lstStyle/>
                    <a:p>
                      <a:pPr indent="0" lvl="0" marL="0" rtl="0" algn="l">
                        <a:spcBef>
                          <a:spcPts val="0"/>
                        </a:spcBef>
                        <a:spcAft>
                          <a:spcPts val="0"/>
                        </a:spcAft>
                        <a:buNone/>
                      </a:pPr>
                      <a:r>
                        <a:rPr lang="en" sz="1200"/>
                        <a:t>Checking Excel sheet files</a:t>
                      </a:r>
                      <a:endParaRPr sz="1200"/>
                    </a:p>
                  </a:txBody>
                  <a:tcPr marT="91425" marB="91425" marR="91425" marL="91425"/>
                </a:tc>
              </a:tr>
              <a:tr h="181850">
                <a:tc>
                  <a:txBody>
                    <a:bodyPr/>
                    <a:lstStyle/>
                    <a:p>
                      <a:pPr indent="0" lvl="0" marL="0" rtl="0" algn="l">
                        <a:spcBef>
                          <a:spcPts val="0"/>
                        </a:spcBef>
                        <a:spcAft>
                          <a:spcPts val="0"/>
                        </a:spcAft>
                        <a:buNone/>
                      </a:pPr>
                      <a:r>
                        <a:rPr lang="en" sz="1200"/>
                        <a:t>Chrome Browser 30+ or any browser</a:t>
                      </a:r>
                      <a:endParaRPr sz="1200"/>
                    </a:p>
                  </a:txBody>
                  <a:tcPr marT="91425" marB="91425" marR="91425" marL="91425"/>
                </a:tc>
                <a:tc>
                  <a:txBody>
                    <a:bodyPr/>
                    <a:lstStyle/>
                    <a:p>
                      <a:pPr indent="0" lvl="0" marL="0" rtl="0" algn="l">
                        <a:spcBef>
                          <a:spcPts val="0"/>
                        </a:spcBef>
                        <a:spcAft>
                          <a:spcPts val="0"/>
                        </a:spcAft>
                        <a:buNone/>
                      </a:pPr>
                      <a:r>
                        <a:rPr lang="en" sz="1200"/>
                        <a:t>For Running application</a:t>
                      </a:r>
                      <a:endParaRPr sz="1200"/>
                    </a:p>
                  </a:txBody>
                  <a:tcPr marT="91425" marB="91425" marR="91425" marL="91425"/>
                </a:tc>
              </a:tr>
            </a:tbl>
          </a:graphicData>
        </a:graphic>
      </p:graphicFrame>
      <p:sp>
        <p:nvSpPr>
          <p:cNvPr id="228" name="Google Shape;228;p21"/>
          <p:cNvSpPr txBox="1"/>
          <p:nvPr/>
        </p:nvSpPr>
        <p:spPr>
          <a:xfrm>
            <a:off x="441250" y="3150775"/>
            <a:ext cx="86925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Network</a:t>
            </a:r>
            <a:r>
              <a:rPr b="1" lang="en">
                <a:solidFill>
                  <a:schemeClr val="dk1"/>
                </a:solidFill>
              </a:rPr>
              <a:t> Requirements</a:t>
            </a:r>
            <a:endParaRPr b="1">
              <a:solidFill>
                <a:schemeClr val="dk1"/>
              </a:solidFill>
            </a:endParaRPr>
          </a:p>
        </p:txBody>
      </p:sp>
      <p:sp>
        <p:nvSpPr>
          <p:cNvPr descr="Background pointer shape in timeline graphic" id="229" name="Google Shape;229;p21"/>
          <p:cNvSpPr/>
          <p:nvPr/>
        </p:nvSpPr>
        <p:spPr>
          <a:xfrm>
            <a:off x="311700" y="12109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descr="Background pointer shape in timeline graphic" id="230" name="Google Shape;230;p21"/>
          <p:cNvSpPr/>
          <p:nvPr/>
        </p:nvSpPr>
        <p:spPr>
          <a:xfrm>
            <a:off x="311700" y="3192100"/>
            <a:ext cx="145500" cy="2730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aphicFrame>
        <p:nvGraphicFramePr>
          <p:cNvPr id="231" name="Google Shape;231;p21"/>
          <p:cNvGraphicFramePr/>
          <p:nvPr/>
        </p:nvGraphicFramePr>
        <p:xfrm>
          <a:off x="562725" y="3643738"/>
          <a:ext cx="3000000" cy="3000000"/>
        </p:xfrm>
        <a:graphic>
          <a:graphicData uri="http://schemas.openxmlformats.org/drawingml/2006/table">
            <a:tbl>
              <a:tblPr>
                <a:noFill/>
                <a:tableStyleId>{F12BC602-9AED-443A-A304-BC82CCB2CE89}</a:tableStyleId>
              </a:tblPr>
              <a:tblGrid>
                <a:gridCol w="2812225"/>
                <a:gridCol w="3529925"/>
              </a:tblGrid>
              <a:tr h="181850">
                <a:tc>
                  <a:txBody>
                    <a:bodyPr/>
                    <a:lstStyle/>
                    <a:p>
                      <a:pPr indent="0" lvl="0" marL="0" rtl="0" algn="l">
                        <a:spcBef>
                          <a:spcPts val="0"/>
                        </a:spcBef>
                        <a:spcAft>
                          <a:spcPts val="0"/>
                        </a:spcAft>
                        <a:buNone/>
                      </a:pPr>
                      <a:r>
                        <a:rPr lang="en" sz="1200"/>
                        <a:t>Mobile Data Plan</a:t>
                      </a:r>
                      <a:endParaRPr sz="1200"/>
                    </a:p>
                  </a:txBody>
                  <a:tcPr marT="91425" marB="91425" marR="91425" marL="91425"/>
                </a:tc>
                <a:tc>
                  <a:txBody>
                    <a:bodyPr/>
                    <a:lstStyle/>
                    <a:p>
                      <a:pPr indent="0" lvl="0" marL="0" rtl="0" algn="l">
                        <a:spcBef>
                          <a:spcPts val="0"/>
                        </a:spcBef>
                        <a:spcAft>
                          <a:spcPts val="0"/>
                        </a:spcAft>
                        <a:buNone/>
                      </a:pPr>
                      <a:r>
                        <a:rPr lang="en" sz="1200"/>
                        <a:t>3G or Above</a:t>
                      </a:r>
                      <a:endParaRPr sz="1200"/>
                    </a:p>
                  </a:txBody>
                  <a:tcPr marT="91425" marB="91425" marR="91425" marL="91425"/>
                </a:tc>
              </a:tr>
            </a:tbl>
          </a:graphicData>
        </a:graphic>
      </p:graphicFrame>
      <p:sp>
        <p:nvSpPr>
          <p:cNvPr id="232" name="Google Shape;232;p21"/>
          <p:cNvSpPr txBox="1"/>
          <p:nvPr/>
        </p:nvSpPr>
        <p:spPr>
          <a:xfrm>
            <a:off x="8351675" y="4647900"/>
            <a:ext cx="4824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ighlight>
                  <a:srgbClr val="FFFFFF"/>
                </a:highlight>
                <a:hlinkClick action="ppaction://hlinksldjump" r:id="rId3"/>
              </a:rPr>
              <a:t>🏠</a:t>
            </a:r>
            <a:endParaRPr>
              <a:solidFill>
                <a:schemeClr val="lt1"/>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